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1256" r:id="rId3"/>
    <p:sldId id="258" r:id="rId4"/>
    <p:sldId id="257" r:id="rId5"/>
    <p:sldId id="1350" r:id="rId6"/>
    <p:sldId id="1257" r:id="rId7"/>
    <p:sldId id="1258" r:id="rId8"/>
    <p:sldId id="1259" r:id="rId9"/>
    <p:sldId id="259" r:id="rId10"/>
    <p:sldId id="293" r:id="rId11"/>
    <p:sldId id="1392" r:id="rId12"/>
    <p:sldId id="270" r:id="rId13"/>
    <p:sldId id="1393" r:id="rId14"/>
    <p:sldId id="1394" r:id="rId15"/>
    <p:sldId id="1395" r:id="rId16"/>
    <p:sldId id="1396" r:id="rId17"/>
    <p:sldId id="1398" r:id="rId18"/>
    <p:sldId id="1399" r:id="rId19"/>
    <p:sldId id="1397" r:id="rId20"/>
    <p:sldId id="277" r:id="rId21"/>
    <p:sldId id="276" r:id="rId22"/>
    <p:sldId id="260" r:id="rId23"/>
    <p:sldId id="261" r:id="rId24"/>
    <p:sldId id="262" r:id="rId25"/>
    <p:sldId id="263" r:id="rId26"/>
    <p:sldId id="264" r:id="rId27"/>
    <p:sldId id="1351" r:id="rId28"/>
    <p:sldId id="1260" r:id="rId29"/>
    <p:sldId id="1391" r:id="rId30"/>
    <p:sldId id="1261" r:id="rId31"/>
    <p:sldId id="286" r:id="rId32"/>
    <p:sldId id="265" r:id="rId33"/>
    <p:sldId id="267" r:id="rId34"/>
    <p:sldId id="268" r:id="rId35"/>
    <p:sldId id="269" r:id="rId36"/>
    <p:sldId id="295" r:id="rId37"/>
    <p:sldId id="1262" r:id="rId38"/>
    <p:sldId id="271" r:id="rId39"/>
    <p:sldId id="294" r:id="rId40"/>
    <p:sldId id="272" r:id="rId41"/>
    <p:sldId id="273" r:id="rId42"/>
    <p:sldId id="274" r:id="rId43"/>
    <p:sldId id="275" r:id="rId44"/>
    <p:sldId id="1263" r:id="rId45"/>
    <p:sldId id="291" r:id="rId46"/>
    <p:sldId id="292" r:id="rId47"/>
    <p:sldId id="289" r:id="rId48"/>
    <p:sldId id="290" r:id="rId49"/>
    <p:sldId id="287" r:id="rId50"/>
    <p:sldId id="288" r:id="rId51"/>
    <p:sldId id="1264" r:id="rId52"/>
    <p:sldId id="279" r:id="rId53"/>
    <p:sldId id="280" r:id="rId54"/>
    <p:sldId id="281" r:id="rId55"/>
    <p:sldId id="282" r:id="rId56"/>
    <p:sldId id="285" r:id="rId57"/>
    <p:sldId id="108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2D1C49-7E24-4D49-B0CB-1A5839638993}" v="2" dt="2025-12-02T19:29:21.2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5FF5AC1B-ABA9-43D7-A1E3-2D92732CD6E2}"/>
    <pc:docChg chg="addSld delSld modSld sldOrd">
      <pc:chgData name="Lines, Todd" userId="afaf7c3a-e8aa-4568-882a-02ad8f9e19b0" providerId="ADAL" clId="{5FF5AC1B-ABA9-43D7-A1E3-2D92732CD6E2}" dt="2025-12-02T19:30:23.513" v="12"/>
      <pc:docMkLst>
        <pc:docMk/>
      </pc:docMkLst>
      <pc:sldChg chg="add">
        <pc:chgData name="Lines, Todd" userId="afaf7c3a-e8aa-4568-882a-02ad8f9e19b0" providerId="ADAL" clId="{5FF5AC1B-ABA9-43D7-A1E3-2D92732CD6E2}" dt="2025-12-02T19:28:24.896" v="0"/>
        <pc:sldMkLst>
          <pc:docMk/>
          <pc:sldMk cId="0" sldId="270"/>
        </pc:sldMkLst>
      </pc:sldChg>
      <pc:sldChg chg="add ord">
        <pc:chgData name="Lines, Todd" userId="afaf7c3a-e8aa-4568-882a-02ad8f9e19b0" providerId="ADAL" clId="{5FF5AC1B-ABA9-43D7-A1E3-2D92732CD6E2}" dt="2025-12-02T19:29:39.439" v="6"/>
        <pc:sldMkLst>
          <pc:docMk/>
          <pc:sldMk cId="0" sldId="276"/>
        </pc:sldMkLst>
      </pc:sldChg>
      <pc:sldChg chg="add ord">
        <pc:chgData name="Lines, Todd" userId="afaf7c3a-e8aa-4568-882a-02ad8f9e19b0" providerId="ADAL" clId="{5FF5AC1B-ABA9-43D7-A1E3-2D92732CD6E2}" dt="2025-12-02T19:29:39.439" v="6"/>
        <pc:sldMkLst>
          <pc:docMk/>
          <pc:sldMk cId="0" sldId="277"/>
        </pc:sldMkLst>
      </pc:sldChg>
      <pc:sldChg chg="ord">
        <pc:chgData name="Lines, Todd" userId="afaf7c3a-e8aa-4568-882a-02ad8f9e19b0" providerId="ADAL" clId="{5FF5AC1B-ABA9-43D7-A1E3-2D92732CD6E2}" dt="2025-12-02T19:30:23.513" v="12"/>
        <pc:sldMkLst>
          <pc:docMk/>
          <pc:sldMk cId="0" sldId="293"/>
        </pc:sldMkLst>
      </pc:sldChg>
      <pc:sldChg chg="add">
        <pc:chgData name="Lines, Todd" userId="afaf7c3a-e8aa-4568-882a-02ad8f9e19b0" providerId="ADAL" clId="{5FF5AC1B-ABA9-43D7-A1E3-2D92732CD6E2}" dt="2025-12-02T19:28:24.896" v="0"/>
        <pc:sldMkLst>
          <pc:docMk/>
          <pc:sldMk cId="0" sldId="1392"/>
        </pc:sldMkLst>
      </pc:sldChg>
      <pc:sldChg chg="add">
        <pc:chgData name="Lines, Todd" userId="afaf7c3a-e8aa-4568-882a-02ad8f9e19b0" providerId="ADAL" clId="{5FF5AC1B-ABA9-43D7-A1E3-2D92732CD6E2}" dt="2025-12-02T19:28:24.896" v="0"/>
        <pc:sldMkLst>
          <pc:docMk/>
          <pc:sldMk cId="0" sldId="1393"/>
        </pc:sldMkLst>
      </pc:sldChg>
      <pc:sldChg chg="add">
        <pc:chgData name="Lines, Todd" userId="afaf7c3a-e8aa-4568-882a-02ad8f9e19b0" providerId="ADAL" clId="{5FF5AC1B-ABA9-43D7-A1E3-2D92732CD6E2}" dt="2025-12-02T19:28:24.896" v="0"/>
        <pc:sldMkLst>
          <pc:docMk/>
          <pc:sldMk cId="0" sldId="1394"/>
        </pc:sldMkLst>
      </pc:sldChg>
      <pc:sldChg chg="add">
        <pc:chgData name="Lines, Todd" userId="afaf7c3a-e8aa-4568-882a-02ad8f9e19b0" providerId="ADAL" clId="{5FF5AC1B-ABA9-43D7-A1E3-2D92732CD6E2}" dt="2025-12-02T19:28:24.896" v="0"/>
        <pc:sldMkLst>
          <pc:docMk/>
          <pc:sldMk cId="0" sldId="1395"/>
        </pc:sldMkLst>
      </pc:sldChg>
      <pc:sldChg chg="add">
        <pc:chgData name="Lines, Todd" userId="afaf7c3a-e8aa-4568-882a-02ad8f9e19b0" providerId="ADAL" clId="{5FF5AC1B-ABA9-43D7-A1E3-2D92732CD6E2}" dt="2025-12-02T19:28:24.896" v="0"/>
        <pc:sldMkLst>
          <pc:docMk/>
          <pc:sldMk cId="0" sldId="1396"/>
        </pc:sldMkLst>
      </pc:sldChg>
      <pc:sldChg chg="add ord">
        <pc:chgData name="Lines, Todd" userId="afaf7c3a-e8aa-4568-882a-02ad8f9e19b0" providerId="ADAL" clId="{5FF5AC1B-ABA9-43D7-A1E3-2D92732CD6E2}" dt="2025-12-02T19:30:09.512" v="10"/>
        <pc:sldMkLst>
          <pc:docMk/>
          <pc:sldMk cId="0" sldId="1397"/>
        </pc:sldMkLst>
      </pc:sldChg>
      <pc:sldChg chg="add del">
        <pc:chgData name="Lines, Todd" userId="afaf7c3a-e8aa-4568-882a-02ad8f9e19b0" providerId="ADAL" clId="{5FF5AC1B-ABA9-43D7-A1E3-2D92732CD6E2}" dt="2025-12-02T19:28:35.535" v="1" actId="47"/>
        <pc:sldMkLst>
          <pc:docMk/>
          <pc:sldMk cId="0" sldId="1398"/>
        </pc:sldMkLst>
      </pc:sldChg>
      <pc:sldChg chg="add">
        <pc:chgData name="Lines, Todd" userId="afaf7c3a-e8aa-4568-882a-02ad8f9e19b0" providerId="ADAL" clId="{5FF5AC1B-ABA9-43D7-A1E3-2D92732CD6E2}" dt="2025-12-02T19:29:21.253" v="4"/>
        <pc:sldMkLst>
          <pc:docMk/>
          <pc:sldMk cId="1366019245" sldId="1398"/>
        </pc:sldMkLst>
      </pc:sldChg>
      <pc:sldChg chg="add">
        <pc:chgData name="Lines, Todd" userId="afaf7c3a-e8aa-4568-882a-02ad8f9e19b0" providerId="ADAL" clId="{5FF5AC1B-ABA9-43D7-A1E3-2D92732CD6E2}" dt="2025-12-02T19:29:21.253" v="4"/>
        <pc:sldMkLst>
          <pc:docMk/>
          <pc:sldMk cId="0" sldId="13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7B43-C9E6-4406-B27E-1864C3D044D5}" type="datetimeFigureOut">
              <a:rPr lang="en-US" smtClean="0"/>
              <a:t>12/2/2025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72C8F-0EF0-42D6-8D5B-D0EBC556E4BB}" type="slidenum">
              <a:rPr lang="en-US" smtClean="0"/>
              <a:t>‹#›</a:t>
            </a:fld>
            <a:endParaRPr lang="en-US"/>
          </a:p>
        </p:txBody>
      </p:sp>
    </p:spTree>
    <p:extLst>
      <p:ext uri="{BB962C8B-B14F-4D97-AF65-F5344CB8AC3E}">
        <p14:creationId xmlns:p14="http://schemas.microsoft.com/office/powerpoint/2010/main" val="207517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03D840-75B8-4666-A79B-6F9E090FFAE7}" type="slidenum">
              <a:rPr lang="en-US" smtClean="0"/>
              <a:t>11</a:t>
            </a:fld>
            <a:endParaRPr lang="en-US"/>
          </a:p>
        </p:txBody>
      </p:sp>
    </p:spTree>
    <p:extLst>
      <p:ext uri="{BB962C8B-B14F-4D97-AF65-F5344CB8AC3E}">
        <p14:creationId xmlns:p14="http://schemas.microsoft.com/office/powerpoint/2010/main" val="282680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Slide Image Placeholder 1"/>
          <p:cNvSpPr>
            <a:spLocks noGrp="1" noRot="1" noChangeAspect="1"/>
          </p:cNvSpPr>
          <p:nvPr>
            <p:ph type="sldImg"/>
          </p:nvPr>
        </p:nvSpPr>
        <p:spPr bwMode="auto">
          <a:noFill/>
          <a:ln>
            <a:solidFill>
              <a:srgbClr val="000000"/>
            </a:solidFill>
            <a:miter lim="800000"/>
            <a:headEnd/>
            <a:tailEnd/>
          </a:ln>
        </p:spPr>
      </p:sp>
      <p:sp>
        <p:nvSpPr>
          <p:cNvPr id="6543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543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83DD4B-6B8A-4BA6-A988-EC8965CA7D9E}" type="slidenum">
              <a:rPr lang="en-US"/>
              <a:pPr fontAlgn="base">
                <a:spcBef>
                  <a:spcPct val="0"/>
                </a:spcBef>
                <a:spcAft>
                  <a:spcPct val="0"/>
                </a:spcAft>
              </a:pPr>
              <a:t>57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A376B9-9B74-4FA2-8BD5-386EFBF182CB}"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376B9-9B74-4FA2-8BD5-386EFBF182CB}"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A376B9-9B74-4FA2-8BD5-386EFBF182CB}"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A376B9-9B74-4FA2-8BD5-386EFBF182CB}"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A376B9-9B74-4FA2-8BD5-386EFBF182CB}"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376B9-9B74-4FA2-8BD5-386EFBF182CB}"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376B9-9B74-4FA2-8BD5-386EFBF182CB}"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99B9-6744-4B61-ACA6-5CFEF05D2F5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60541" y="3303595"/>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2724213" y="154398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706068" y="1376347"/>
            <a:ext cx="2861168" cy="461665"/>
          </a:xfrm>
          <a:prstGeom prst="rect">
            <a:avLst/>
          </a:prstGeom>
          <a:noFill/>
        </p:spPr>
        <p:txBody>
          <a:bodyPr wrap="none" rtlCol="0">
            <a:spAutoFit/>
          </a:bodyPr>
          <a:lstStyle/>
          <a:p>
            <a:r>
              <a:rPr lang="en-US" sz="2400" dirty="0"/>
              <a:t>Incoming Plane Wave</a:t>
            </a:r>
          </a:p>
        </p:txBody>
      </p:sp>
      <p:sp>
        <p:nvSpPr>
          <p:cNvPr id="50" name="TextBox 49"/>
          <p:cNvSpPr txBox="1"/>
          <p:nvPr/>
        </p:nvSpPr>
        <p:spPr>
          <a:xfrm>
            <a:off x="5946099" y="2621279"/>
            <a:ext cx="1634935" cy="523220"/>
          </a:xfrm>
          <a:prstGeom prst="rect">
            <a:avLst/>
          </a:prstGeom>
          <a:noFill/>
        </p:spPr>
        <p:txBody>
          <a:bodyPr wrap="none" rtlCol="0">
            <a:spAutoFit/>
          </a:bodyPr>
          <a:lstStyle/>
          <a:p>
            <a:r>
              <a:rPr lang="en-US" sz="2800" dirty="0"/>
              <a:t>Scatterers</a:t>
            </a:r>
          </a:p>
        </p:txBody>
      </p:sp>
      <p:sp>
        <p:nvSpPr>
          <p:cNvPr id="51" name="Freeform 50"/>
          <p:cNvSpPr/>
          <p:nvPr/>
        </p:nvSpPr>
        <p:spPr>
          <a:xfrm>
            <a:off x="944380" y="3657600"/>
            <a:ext cx="1334125" cy="1364105"/>
          </a:xfrm>
          <a:custGeom>
            <a:avLst/>
            <a:gdLst>
              <a:gd name="connsiteX0" fmla="*/ 1334125 w 1334125"/>
              <a:gd name="connsiteY0" fmla="*/ 1364105 h 1364105"/>
              <a:gd name="connsiteX1" fmla="*/ 419725 w 1334125"/>
              <a:gd name="connsiteY1" fmla="*/ 974361 h 1364105"/>
              <a:gd name="connsiteX2" fmla="*/ 0 w 1334125"/>
              <a:gd name="connsiteY2" fmla="*/ 0 h 1364105"/>
            </a:gdLst>
            <a:ahLst/>
            <a:cxnLst>
              <a:cxn ang="0">
                <a:pos x="connsiteX0" y="connsiteY0"/>
              </a:cxn>
              <a:cxn ang="0">
                <a:pos x="connsiteX1" y="connsiteY1"/>
              </a:cxn>
              <a:cxn ang="0">
                <a:pos x="connsiteX2" y="connsiteY2"/>
              </a:cxn>
            </a:cxnLst>
            <a:rect l="l" t="t" r="r" b="b"/>
            <a:pathLst>
              <a:path w="1334125" h="1364105">
                <a:moveTo>
                  <a:pt x="1334125" y="1364105"/>
                </a:moveTo>
                <a:cubicBezTo>
                  <a:pt x="988102" y="1282908"/>
                  <a:pt x="642079" y="1201712"/>
                  <a:pt x="419725" y="974361"/>
                </a:cubicBezTo>
                <a:cubicBezTo>
                  <a:pt x="197371" y="747010"/>
                  <a:pt x="69954" y="167390"/>
                  <a:pt x="0" y="0"/>
                </a:cubicBezTo>
              </a:path>
            </a:pathLst>
          </a:custGeom>
          <a:ln>
            <a:solidFill>
              <a:schemeClr val="accent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470879" y="4737391"/>
            <a:ext cx="5012206" cy="523220"/>
          </a:xfrm>
          <a:prstGeom prst="rect">
            <a:avLst/>
          </a:prstGeom>
          <a:noFill/>
        </p:spPr>
        <p:txBody>
          <a:bodyPr wrap="none" rtlCol="0">
            <a:spAutoFit/>
          </a:bodyPr>
          <a:lstStyle/>
          <a:p>
            <a:r>
              <a:rPr lang="en-US" sz="2800" dirty="0"/>
              <a:t>Spherical scattered wave forming</a:t>
            </a:r>
          </a:p>
        </p:txBody>
      </p:sp>
      <p:grpSp>
        <p:nvGrpSpPr>
          <p:cNvPr id="2" name="Group 1">
            <a:extLst>
              <a:ext uri="{FF2B5EF4-FFF2-40B4-BE49-F238E27FC236}">
                <a16:creationId xmlns:a16="http://schemas.microsoft.com/office/drawing/2014/main" id="{E2543C06-B301-05D1-B568-E1501B844BD6}"/>
              </a:ext>
            </a:extLst>
          </p:cNvPr>
          <p:cNvGrpSpPr/>
          <p:nvPr/>
        </p:nvGrpSpPr>
        <p:grpSpPr>
          <a:xfrm>
            <a:off x="-33079" y="0"/>
            <a:ext cx="4162631" cy="3372300"/>
            <a:chOff x="-14313" y="0"/>
            <a:chExt cx="4162631" cy="3372300"/>
          </a:xfrm>
        </p:grpSpPr>
        <p:cxnSp>
          <p:nvCxnSpPr>
            <p:cNvPr id="3" name="Straight Connector 2">
              <a:extLst>
                <a:ext uri="{FF2B5EF4-FFF2-40B4-BE49-F238E27FC236}">
                  <a16:creationId xmlns:a16="http://schemas.microsoft.com/office/drawing/2014/main" id="{4A76EA36-5309-BFFA-0631-FDE9FF920BB4}"/>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C5E6A38-3717-2EFC-F34D-966C64D5A1B9}"/>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C5A939C-45C5-1B36-3384-8C3DBE3182F1}"/>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51D8D1-4759-040C-369D-BEEC20A20D64}"/>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9968B5-1039-0143-5939-BE1BD146C5B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95543D-BFAC-0D3B-E1DA-EA41F659BEB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9E3DAF-6C4C-2EFE-625E-7C35614B7C6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338A6BD-A9D0-49E8-AB5C-5D69C83DDDD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28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7074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6D4D072-957D-CE21-E2DE-D26E0B3E7584}"/>
              </a:ext>
            </a:extLst>
          </p:cNvPr>
          <p:cNvGrpSpPr/>
          <p:nvPr/>
        </p:nvGrpSpPr>
        <p:grpSpPr>
          <a:xfrm>
            <a:off x="-14313" y="0"/>
            <a:ext cx="5157377" cy="3419772"/>
            <a:chOff x="-14313" y="0"/>
            <a:chExt cx="5157377" cy="3419772"/>
          </a:xfrm>
        </p:grpSpPr>
        <p:cxnSp>
          <p:nvCxnSpPr>
            <p:cNvPr id="45" name="Straight Connector 44"/>
            <p:cNvCxnSpPr>
              <a:cxnSpLocks/>
              <a:stCxn id="5" idx="7"/>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cxnSpLocks/>
            </p:cNvCxnSpPr>
            <p:nvPr/>
          </p:nvCxnSpPr>
          <p:spPr>
            <a:xfrm flipV="1">
              <a:off x="1830378" y="47472"/>
              <a:ext cx="3312686"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DE91D9B7-B8F0-A924-6ADC-EAD788BDC09F}"/>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0434CE-0529-B529-1D4F-0251719AB355}"/>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E914E75-7802-B5BD-8921-F97DA9B0B1FB}"/>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820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6065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a:cxnSpLocks/>
          </p:cNvCxnSpPr>
          <p:nvPr/>
        </p:nvCxnSpPr>
        <p:spPr>
          <a:xfrm flipV="1">
            <a:off x="2714299" y="-2"/>
            <a:ext cx="3441575" cy="34654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96240" y="2194560"/>
            <a:ext cx="2575560" cy="24231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6BE6E77-16B4-9E65-A420-A076994ECF7F}"/>
              </a:ext>
            </a:extLst>
          </p:cNvPr>
          <p:cNvGrpSpPr/>
          <p:nvPr/>
        </p:nvGrpSpPr>
        <p:grpSpPr>
          <a:xfrm>
            <a:off x="-14313" y="0"/>
            <a:ext cx="5206799" cy="3419772"/>
            <a:chOff x="-14313" y="0"/>
            <a:chExt cx="5206799" cy="3419772"/>
          </a:xfrm>
        </p:grpSpPr>
        <p:cxnSp>
          <p:nvCxnSpPr>
            <p:cNvPr id="3" name="Straight Connector 2">
              <a:extLst>
                <a:ext uri="{FF2B5EF4-FFF2-40B4-BE49-F238E27FC236}">
                  <a16:creationId xmlns:a16="http://schemas.microsoft.com/office/drawing/2014/main" id="{B2D2A298-ECBA-BF9A-C85B-52C8963CCAFE}"/>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9DEBE5D-A8F3-8203-7DD3-3FE92DA79C4A}"/>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B9270E6-240F-5622-7DEC-4DDB4D34322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92EF2BE-BE0F-8C63-137E-346C1400B86D}"/>
                </a:ext>
              </a:extLst>
            </p:cNvPr>
            <p:cNvCxnSpPr>
              <a:cxnSpLocks/>
            </p:cNvCxnSpPr>
            <p:nvPr/>
          </p:nvCxnSpPr>
          <p:spPr>
            <a:xfrm flipV="1">
              <a:off x="1830378" y="0"/>
              <a:ext cx="3362108"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209E72-1568-6EF4-4154-31AA5AA04965}"/>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620B0F-33D5-70A4-3165-D6F224113390}"/>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6ADE2164-6982-3537-A269-4717987C2D46}"/>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280793-ACC3-B030-A59D-5B45876D12FB}"/>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F558EDF-93CA-F2B4-876E-5822318ECDE8}"/>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644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52098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2672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3632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774CD9-AF81-9AE6-08FA-465912A5A97D}"/>
              </a:ext>
            </a:extLst>
          </p:cNvPr>
          <p:cNvGrpSpPr/>
          <p:nvPr/>
        </p:nvGrpSpPr>
        <p:grpSpPr>
          <a:xfrm>
            <a:off x="-14313" y="-2"/>
            <a:ext cx="7002942" cy="3465494"/>
            <a:chOff x="-14313" y="-2"/>
            <a:chExt cx="7002942" cy="3465494"/>
          </a:xfrm>
        </p:grpSpPr>
        <p:cxnSp>
          <p:nvCxnSpPr>
            <p:cNvPr id="50" name="Straight Connector 49"/>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96E751C-63DF-4254-44E0-8475075F7FC5}"/>
                </a:ext>
              </a:extLst>
            </p:cNvPr>
            <p:cNvGrpSpPr/>
            <p:nvPr/>
          </p:nvGrpSpPr>
          <p:grpSpPr>
            <a:xfrm>
              <a:off x="-14313" y="0"/>
              <a:ext cx="5174142" cy="3419772"/>
              <a:chOff x="-14313" y="0"/>
              <a:chExt cx="5174142" cy="3419772"/>
            </a:xfrm>
          </p:grpSpPr>
          <p:cxnSp>
            <p:nvCxnSpPr>
              <p:cNvPr id="3" name="Straight Connector 2">
                <a:extLst>
                  <a:ext uri="{FF2B5EF4-FFF2-40B4-BE49-F238E27FC236}">
                    <a16:creationId xmlns:a16="http://schemas.microsoft.com/office/drawing/2014/main" id="{EC149AA6-0A43-088D-1714-7494DA91FDF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A410C15-FA29-81CC-A718-3FE67012F0F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C2864BB-83C6-9BA6-7CE8-118EFFA5034B}"/>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8527B11-B54B-B126-E607-4C1FB2AF2BEA}"/>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BE33F-6495-7D7F-A476-5B529F7BBC8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844876-3E67-4966-2121-7E30D46D9171}"/>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4" name="Rectangle 23">
            <a:extLst>
              <a:ext uri="{FF2B5EF4-FFF2-40B4-BE49-F238E27FC236}">
                <a16:creationId xmlns:a16="http://schemas.microsoft.com/office/drawing/2014/main" id="{9AA555AC-FCAF-B803-2681-CFDC051ACE59}"/>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223781-357A-6988-FC83-471EC45C51E3}"/>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7E5362-A8BD-F3EF-6E86-741274803B51}"/>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90BC6AE-1420-8B8A-8ADD-5ECC259D3579}"/>
              </a:ext>
            </a:extLst>
          </p:cNvPr>
          <p:cNvGrpSpPr/>
          <p:nvPr/>
        </p:nvGrpSpPr>
        <p:grpSpPr>
          <a:xfrm>
            <a:off x="-14313" y="-2"/>
            <a:ext cx="7917342" cy="3465494"/>
            <a:chOff x="-14313" y="-2"/>
            <a:chExt cx="7917342" cy="3465494"/>
          </a:xfrm>
        </p:grpSpPr>
        <p:cxnSp>
          <p:nvCxnSpPr>
            <p:cNvPr id="51" name="Straight Connector 50"/>
            <p:cNvCxnSpPr>
              <a:cxnSpLocks/>
            </p:cNvCxnSpPr>
            <p:nvPr/>
          </p:nvCxnSpPr>
          <p:spPr>
            <a:xfrm flipV="1">
              <a:off x="4512621" y="0"/>
              <a:ext cx="3390408" cy="3465492"/>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9A65EBF-A52A-66BA-1C3A-5D3517B75678}"/>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E21EE3D8-6583-5F94-C45A-534C9A192D7F}"/>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2DA9B3D3-3424-8C2F-CCC6-4980B2B1370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B0137DE-AC5C-B0FA-885C-602D994A41F9}"/>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BD5D7B00-E3ED-497B-EDEA-7A156011240A}"/>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0484C8-4CE4-0913-4A1E-BDCF6128286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DF6E5A1-6C0C-90E1-2987-E7CA42F7761A}"/>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C68312-ED51-6CE6-8147-5E63A5483584}"/>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6DD988-69EC-5E2A-7BF9-0BB7D17AABEA}"/>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42D846-ED02-61F0-E513-A3AD8CE6E8BA}"/>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6" name="Rectangle 25">
            <a:extLst>
              <a:ext uri="{FF2B5EF4-FFF2-40B4-BE49-F238E27FC236}">
                <a16:creationId xmlns:a16="http://schemas.microsoft.com/office/drawing/2014/main" id="{3FCAF5D8-2113-986B-4644-B8534922B3B4}"/>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393477-AEC3-26B9-965B-D78286451AD9}"/>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8790A1D-7D63-CEAE-E1AB-5F2131E8F5C4}"/>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08120" y="1203960"/>
            <a:ext cx="3472489" cy="523220"/>
          </a:xfrm>
          <a:prstGeom prst="rect">
            <a:avLst/>
          </a:prstGeom>
          <a:noFill/>
          <a:ln>
            <a:noFill/>
          </a:ln>
        </p:spPr>
        <p:txBody>
          <a:bodyPr wrap="none" rtlCol="0">
            <a:spAutoFit/>
          </a:bodyPr>
          <a:lstStyle/>
          <a:p>
            <a:r>
              <a:rPr lang="en-US" sz="2800" dirty="0">
                <a:solidFill>
                  <a:srgbClr val="FF0000"/>
                </a:solidFill>
              </a:rPr>
              <a:t>Reflected Plane Waves</a:t>
            </a:r>
          </a:p>
        </p:txBody>
      </p:sp>
      <p:grpSp>
        <p:nvGrpSpPr>
          <p:cNvPr id="23" name="Group 22">
            <a:extLst>
              <a:ext uri="{FF2B5EF4-FFF2-40B4-BE49-F238E27FC236}">
                <a16:creationId xmlns:a16="http://schemas.microsoft.com/office/drawing/2014/main" id="{B3C202D1-770C-4DF0-EA05-0A7F1899CB0E}"/>
              </a:ext>
            </a:extLst>
          </p:cNvPr>
          <p:cNvGrpSpPr/>
          <p:nvPr/>
        </p:nvGrpSpPr>
        <p:grpSpPr>
          <a:xfrm>
            <a:off x="-14313" y="-2"/>
            <a:ext cx="7902756" cy="3483203"/>
            <a:chOff x="-14313" y="-2"/>
            <a:chExt cx="7902756" cy="3483203"/>
          </a:xfrm>
        </p:grpSpPr>
        <p:cxnSp>
          <p:nvCxnSpPr>
            <p:cNvPr id="51" name="Straight Connector 50"/>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89C579D-7E12-0F0D-40D3-BA31A5D902C2}"/>
                </a:ext>
              </a:extLst>
            </p:cNvPr>
            <p:cNvGrpSpPr/>
            <p:nvPr/>
          </p:nvGrpSpPr>
          <p:grpSpPr>
            <a:xfrm>
              <a:off x="-14313" y="-2"/>
              <a:ext cx="7002942" cy="3465494"/>
              <a:chOff x="-14313" y="-2"/>
              <a:chExt cx="7002942" cy="3465494"/>
            </a:xfrm>
          </p:grpSpPr>
          <p:cxnSp>
            <p:nvCxnSpPr>
              <p:cNvPr id="3" name="Straight Connector 2">
                <a:extLst>
                  <a:ext uri="{FF2B5EF4-FFF2-40B4-BE49-F238E27FC236}">
                    <a16:creationId xmlns:a16="http://schemas.microsoft.com/office/drawing/2014/main" id="{51B41A14-BF25-99BF-A41C-23550E88EC00}"/>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AFF3374-AF24-33DA-462E-DADB04939F1C}"/>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A720A69-6F7F-64C6-F09C-2C8CDBFB6813}"/>
                  </a:ext>
                </a:extLst>
              </p:cNvPr>
              <p:cNvGrpSpPr/>
              <p:nvPr/>
            </p:nvGrpSpPr>
            <p:grpSpPr>
              <a:xfrm>
                <a:off x="-14313" y="0"/>
                <a:ext cx="5174142" cy="3419772"/>
                <a:chOff x="-14313" y="0"/>
                <a:chExt cx="5174142" cy="3419772"/>
              </a:xfrm>
            </p:grpSpPr>
            <p:cxnSp>
              <p:nvCxnSpPr>
                <p:cNvPr id="8" name="Straight Connector 7">
                  <a:extLst>
                    <a:ext uri="{FF2B5EF4-FFF2-40B4-BE49-F238E27FC236}">
                      <a16:creationId xmlns:a16="http://schemas.microsoft.com/office/drawing/2014/main" id="{443F2C1D-582C-1A38-C661-FAC8AF4C4F10}"/>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E03430-83BF-8177-C110-5CB50B02749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57BECAF-9A59-80D0-E6A3-C8830A235D73}"/>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A85015-4279-67A5-9BF6-5E6E661355EE}"/>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C4F57F2-737F-781E-6EB0-620E17CC1E87}"/>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EACB9E-098D-BF28-D47D-C35676E56022}"/>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24" name="Rectangle 23">
            <a:extLst>
              <a:ext uri="{FF2B5EF4-FFF2-40B4-BE49-F238E27FC236}">
                <a16:creationId xmlns:a16="http://schemas.microsoft.com/office/drawing/2014/main" id="{562BD76E-58E7-1507-4204-D1BBB96447B2}"/>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C2EFB5-A6F5-33C7-5D88-8BD91E9C324F}"/>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81DBADB-200B-453B-A2C9-D5AD1AC2BB90}"/>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04F5C-85BC-8B1D-1B75-57980919CF4E}"/>
            </a:ext>
          </a:extLst>
        </p:cNvPr>
        <p:cNvGrpSpPr/>
        <p:nvPr/>
      </p:nvGrpSpPr>
      <p:grpSpPr>
        <a:xfrm>
          <a:off x="0" y="0"/>
          <a:ext cx="0" cy="0"/>
          <a:chOff x="0" y="0"/>
          <a:chExt cx="0" cy="0"/>
        </a:xfrm>
      </p:grpSpPr>
      <p:sp>
        <p:nvSpPr>
          <p:cNvPr id="49" name="Oval 48">
            <a:extLst>
              <a:ext uri="{FF2B5EF4-FFF2-40B4-BE49-F238E27FC236}">
                <a16:creationId xmlns:a16="http://schemas.microsoft.com/office/drawing/2014/main" id="{C9A4E19B-5F62-D28D-FF91-DC0EF29A70B8}"/>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1E37F14-90ED-EB4F-5B97-BE3EBB927A1A}"/>
              </a:ext>
            </a:extLst>
          </p:cNvPr>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67D9D99-CA90-091E-6E6B-366D4921A290}"/>
              </a:ext>
            </a:extLst>
          </p:cNvPr>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AFE79BC-C504-4F2A-F386-BC8BC5C69FF9}"/>
              </a:ext>
            </a:extLst>
          </p:cNvPr>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E52644B-C64E-ACAB-DC61-F43343D20E80}"/>
              </a:ext>
            </a:extLst>
          </p:cNvPr>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12CA2BD-7B6C-6B3C-E425-70FB9AE9ADB6}"/>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ADAF235-8424-7E46-6070-3E5C9D1C8B5B}"/>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450E96-F849-F396-78F5-8910848768DF}"/>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F7C3A9-6875-BB8B-1CD6-D655D68DDB6A}"/>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3D1E24-612D-528D-04EB-046A55DE5A1C}"/>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32B82C-3480-D817-BAA2-8B6B31AECFB7}"/>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7726F5-6C74-4E52-E3C4-D04683959520}"/>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8E8ECEF-7020-21E5-36A3-86E11EEB42AD}"/>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26BB6C0-02A2-05D6-BE16-AF353F736D2B}"/>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05909CB-14DE-CFF3-53DF-8D7AC25ADC6A}"/>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3B57D22-85C5-43B3-BF64-0DEB08F1E823}"/>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8986B9-11C4-0239-E058-505AABA2A771}"/>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A7616DC-DD7F-42F0-4520-53AC369159E4}"/>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394FBFA-7D12-811F-7DCB-7EAD33C88FBC}"/>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C31FD81-7B96-031B-5510-36C62163EE78}"/>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1527B8F-1FC0-EBBF-723F-DAD63E651B74}"/>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725AAA-17AB-96D8-4B02-30B0F1F3B500}"/>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0ADE84-7B57-8EB4-BE2D-57BF182BE4E3}"/>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137228E-9515-3F8B-4594-08E63FF9CDCE}"/>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BEC6A2-09A8-519E-B451-A026AB0CFDBA}"/>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0D4E598-334D-1EBB-957C-72B615D0BA44}"/>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F57FA5F-51DA-BF5B-7D76-58A7CA5C5139}"/>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7526FFF-6672-28CF-D0DB-3AA0E05157BC}"/>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645136-D423-0E87-69D2-BA2B789FE31A}"/>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BB15ED-4C3C-1755-BEB0-25AA5581BB6C}"/>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B26E0BD-E696-2668-146C-AC0BDAC9551F}"/>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C5E2A7-D407-592D-1EDE-A42AAE1E97D7}"/>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67FDC50-C182-BA4E-CBCC-BAA16D9922E3}"/>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C25CCBF-2778-6BF3-13F5-24277DA0EA1E}"/>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1AD0B29-4224-88EB-6F6F-7D06AF2C5711}"/>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102251A-44AF-E8DF-BE67-DE4CC18D9E33}"/>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11920F3-DFA8-9326-557D-C9D65EC3DDEB}"/>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5820B3A-705B-FCA5-EEAB-C485E9F4B88B}"/>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A216195-D80F-7711-35C4-750BD5402F10}"/>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9E47F19-9609-40A4-4825-DDDB4DB36242}"/>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F2390FF-C128-3B7C-9B25-E5CA322B070F}"/>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C80D171F-F16E-8553-AC8C-27E9CF17806C}"/>
              </a:ext>
            </a:extLst>
          </p:cNvPr>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36885B7-945F-B820-9CD4-D448C4FBB78F}"/>
              </a:ext>
            </a:extLst>
          </p:cNvPr>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802A468-7105-F6F1-5E59-BCF837DABB0B}"/>
              </a:ext>
            </a:extLst>
          </p:cNvPr>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02242357-296C-B2A5-EE42-B0241EA15C6C}"/>
              </a:ext>
            </a:extLst>
          </p:cNvPr>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7BC9C57B-DF7E-EC27-56A6-8E0404D5925C}"/>
              </a:ext>
            </a:extLst>
          </p:cNvPr>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60D94B5A-C7E8-2C03-DC04-9513BCB94BC5}"/>
              </a:ext>
            </a:extLst>
          </p:cNvPr>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D4FD6F6-C129-0CB0-962E-2B0A7A5F45C9}"/>
              </a:ext>
            </a:extLst>
          </p:cNvPr>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AC32BD8-059E-FF75-BCDE-7DBC6731C47C}"/>
              </a:ext>
            </a:extLst>
          </p:cNvPr>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7D811-1E2F-4F77-C777-3CAB54C43CF5}"/>
              </a:ext>
            </a:extLst>
          </p:cNvPr>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E61DF-68D0-869D-7B06-F764B9EEEF98}"/>
              </a:ext>
            </a:extLst>
          </p:cNvPr>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EFCE640-EB61-C0C7-3E0C-F156E41E6017}"/>
              </a:ext>
            </a:extLst>
          </p:cNvPr>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7A22A5E-CA34-1835-C42F-66E929DBF343}"/>
              </a:ext>
            </a:extLst>
          </p:cNvPr>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BB05BFF-C09A-E4F3-ABD6-010C461F3C00}"/>
              </a:ext>
            </a:extLst>
          </p:cNvPr>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0CA4905-BBD2-155E-599F-5448D5A03879}"/>
              </a:ext>
            </a:extLst>
          </p:cNvPr>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F9E25D0-B904-0F85-CFF4-6BEA0917F13E}"/>
              </a:ext>
            </a:extLst>
          </p:cNvPr>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0C78576-7562-3ACF-BE42-6582056FB5E3}"/>
              </a:ext>
            </a:extLst>
          </p:cNvPr>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E7D322EA-98B7-383B-0D31-2D19A427F692}"/>
              </a:ext>
            </a:extLst>
          </p:cNvPr>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7C7C18ED-C933-61F3-323A-B30BD27AE8B4}"/>
              </a:ext>
            </a:extLst>
          </p:cNvPr>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019E677-85E6-869A-564C-FDAD264B0F4B}"/>
              </a:ext>
            </a:extLst>
          </p:cNvPr>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F50A07-F470-C7AE-4CBA-8E5033D7C92F}"/>
              </a:ext>
            </a:extLst>
          </p:cNvPr>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908E0F6-29CA-6104-27E7-CE1648079522}"/>
              </a:ext>
            </a:extLst>
          </p:cNvPr>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10D50CF-808F-286B-5246-EDD9BB4AF845}"/>
              </a:ext>
            </a:extLst>
          </p:cNvPr>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F38C107-B23F-4346-E479-B163BD2D89FA}"/>
              </a:ext>
            </a:extLst>
          </p:cNvPr>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2AA25D66-1D3E-081E-6ADD-2860D01A6F39}"/>
              </a:ext>
            </a:extLst>
          </p:cNvPr>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73BAB152-6A1F-5142-7C6C-2341619FF1F3}"/>
              </a:ext>
            </a:extLst>
          </p:cNvPr>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A597A64-4FC5-F5A5-D15F-A3F836D83CC8}"/>
              </a:ext>
            </a:extLst>
          </p:cNvPr>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9008234-A487-291D-1EC2-4413189A9F7B}"/>
              </a:ext>
            </a:extLst>
          </p:cNvPr>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4A8417E-A4E5-2C92-039A-DC4F5255B3CF}"/>
              </a:ext>
            </a:extLst>
          </p:cNvPr>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B88E41E-CB2E-508E-2DD7-C42C83B8911F}"/>
              </a:ext>
            </a:extLst>
          </p:cNvPr>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E066198-A284-1333-6810-12765F335366}"/>
              </a:ext>
            </a:extLst>
          </p:cNvPr>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CFFBBD6-BE1D-AD13-E3A1-E0FDAD3AE775}"/>
              </a:ext>
            </a:extLst>
          </p:cNvPr>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5664D56-8230-6F8B-B374-71760CF04A00}"/>
              </a:ext>
            </a:extLst>
          </p:cNvPr>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A7C57EE3-2B9C-9158-6C2F-1F1A3802CDA3}"/>
              </a:ext>
            </a:extLst>
          </p:cNvPr>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8113913-29A4-2679-02AA-77D0056143AB}"/>
              </a:ext>
            </a:extLst>
          </p:cNvPr>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1C3C3FC-00D2-422C-9C4B-75B1F956A915}"/>
              </a:ext>
            </a:extLst>
          </p:cNvPr>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B8B657E-1512-5CC2-0228-BEB12BFA28D9}"/>
              </a:ext>
            </a:extLst>
          </p:cNvPr>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CC99C92-397A-EF92-B25E-79751E64D57F}"/>
              </a:ext>
            </a:extLst>
          </p:cNvPr>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27625EF4-6097-B300-AE1F-11397A4C68BC}"/>
              </a:ext>
            </a:extLst>
          </p:cNvPr>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97ADE4C-5C78-C898-05CC-F87800E8EE1D}"/>
              </a:ext>
            </a:extLst>
          </p:cNvPr>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19A6F2DC-397A-EF11-3EE9-B46298DA52F5}"/>
              </a:ext>
            </a:extLst>
          </p:cNvPr>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991A747-9F60-E8BB-561B-BBEFE2153069}"/>
              </a:ext>
            </a:extLst>
          </p:cNvPr>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AC1451D-5869-14C0-0624-3AFA22007D82}"/>
              </a:ext>
            </a:extLst>
          </p:cNvPr>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63B3BCC7-62A6-3D43-ACDE-BE1F9322CB3F}"/>
              </a:ext>
            </a:extLst>
          </p:cNvPr>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04BC2C6-18C2-BD5D-7B8B-FB2535BB3D26}"/>
              </a:ext>
            </a:extLst>
          </p:cNvPr>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D6D5208-D357-C36B-8FD2-313E0DDD85EE}"/>
              </a:ext>
            </a:extLst>
          </p:cNvPr>
          <p:cNvCxnSpPr>
            <a:stCxn id="65"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EF721FB-77D0-74E0-C40C-7A2A882B4D8D}"/>
              </a:ext>
            </a:extLst>
          </p:cNvPr>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2241B9A-827E-0C57-D3BD-E35E8C0A7813}"/>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7AA14D7C-5BBD-145C-D525-4F86E7D18A88}"/>
              </a:ext>
            </a:extLst>
          </p:cNvPr>
          <p:cNvGrpSpPr/>
          <p:nvPr/>
        </p:nvGrpSpPr>
        <p:grpSpPr>
          <a:xfrm>
            <a:off x="-106680" y="-2"/>
            <a:ext cx="7995123" cy="6858002"/>
            <a:chOff x="-106680" y="-2"/>
            <a:chExt cx="7995123" cy="6858002"/>
          </a:xfrm>
        </p:grpSpPr>
        <p:cxnSp>
          <p:nvCxnSpPr>
            <p:cNvPr id="104" name="Straight Connector 103">
              <a:extLst>
                <a:ext uri="{FF2B5EF4-FFF2-40B4-BE49-F238E27FC236}">
                  <a16:creationId xmlns:a16="http://schemas.microsoft.com/office/drawing/2014/main" id="{2BF3E771-E488-557C-82FA-E3354F8164B2}"/>
                </a:ext>
              </a:extLst>
            </p:cNvPr>
            <p:cNvCxnSpPr>
              <a:cxnSpLocks/>
            </p:cNvCxnSpPr>
            <p:nvPr/>
          </p:nvCxnSpPr>
          <p:spPr>
            <a:xfrm flipV="1">
              <a:off x="1159329" y="-2"/>
              <a:ext cx="6729114" cy="685800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DC0706F3-0C1A-FAA0-7213-3B8DD5446906}"/>
                </a:ext>
              </a:extLst>
            </p:cNvPr>
            <p:cNvGrpSpPr/>
            <p:nvPr/>
          </p:nvGrpSpPr>
          <p:grpSpPr>
            <a:xfrm>
              <a:off x="-106680" y="-2"/>
              <a:ext cx="7095309" cy="6858002"/>
              <a:chOff x="-106680" y="-2"/>
              <a:chExt cx="7095309" cy="6858002"/>
            </a:xfrm>
          </p:grpSpPr>
          <p:cxnSp>
            <p:nvCxnSpPr>
              <p:cNvPr id="106" name="Straight Connector 105">
                <a:extLst>
                  <a:ext uri="{FF2B5EF4-FFF2-40B4-BE49-F238E27FC236}">
                    <a16:creationId xmlns:a16="http://schemas.microsoft.com/office/drawing/2014/main" id="{D900F083-BBDB-0EF7-6F2E-243F7DA42B4B}"/>
                  </a:ext>
                </a:extLst>
              </p:cNvPr>
              <p:cNvCxnSpPr>
                <a:cxnSpLocks/>
              </p:cNvCxnSpPr>
              <p:nvPr/>
            </p:nvCxnSpPr>
            <p:spPr>
              <a:xfrm flipV="1">
                <a:off x="-33080" y="-2"/>
                <a:ext cx="6107312" cy="622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CB4438D-6C60-2545-8FB9-FF8D1430713B}"/>
                  </a:ext>
                </a:extLst>
              </p:cNvPr>
              <p:cNvCxnSpPr>
                <a:cxnSpLocks/>
              </p:cNvCxnSpPr>
              <p:nvPr/>
            </p:nvCxnSpPr>
            <p:spPr>
              <a:xfrm flipV="1">
                <a:off x="244929" y="0"/>
                <a:ext cx="6743700" cy="68580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2D89A939-D249-8093-CF2D-4C6C61BC60CF}"/>
                  </a:ext>
                </a:extLst>
              </p:cNvPr>
              <p:cNvGrpSpPr/>
              <p:nvPr/>
            </p:nvGrpSpPr>
            <p:grpSpPr>
              <a:xfrm>
                <a:off x="-106680" y="0"/>
                <a:ext cx="5266509" cy="5319289"/>
                <a:chOff x="-106680" y="0"/>
                <a:chExt cx="5266509" cy="5319289"/>
              </a:xfrm>
            </p:grpSpPr>
            <p:cxnSp>
              <p:nvCxnSpPr>
                <p:cNvPr id="109" name="Straight Connector 108">
                  <a:extLst>
                    <a:ext uri="{FF2B5EF4-FFF2-40B4-BE49-F238E27FC236}">
                      <a16:creationId xmlns:a16="http://schemas.microsoft.com/office/drawing/2014/main" id="{F0CE4383-409D-3F9A-C198-69F5091A3714}"/>
                    </a:ext>
                  </a:extLst>
                </p:cNvPr>
                <p:cNvCxnSpPr>
                  <a:cxnSpLocks/>
                </p:cNvCxnSpPr>
                <p:nvPr/>
              </p:nvCxnSpPr>
              <p:spPr>
                <a:xfrm flipV="1">
                  <a:off x="-33080" y="0"/>
                  <a:ext cx="4181398" cy="4389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EA91C66-1BB4-C045-4023-8F589BC21185}"/>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5518FA-4CE4-E36F-3B44-0F22867731EE}"/>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8D7ECB9-EFED-1729-A5DD-2ECB83E2A510}"/>
                    </a:ext>
                  </a:extLst>
                </p:cNvPr>
                <p:cNvCxnSpPr>
                  <a:cxnSpLocks/>
                </p:cNvCxnSpPr>
                <p:nvPr/>
              </p:nvCxnSpPr>
              <p:spPr>
                <a:xfrm flipV="1">
                  <a:off x="-106680" y="0"/>
                  <a:ext cx="5266509" cy="5319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D08BE9F-DD43-3547-6F33-341F05BBA86F}"/>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DC21D80-B3A7-AD69-2622-BCA4233E3235}"/>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121" name="Rectangle 120">
            <a:extLst>
              <a:ext uri="{FF2B5EF4-FFF2-40B4-BE49-F238E27FC236}">
                <a16:creationId xmlns:a16="http://schemas.microsoft.com/office/drawing/2014/main" id="{F6DD51E2-8693-379A-4225-CBEFBA8F6FEE}"/>
              </a:ext>
            </a:extLst>
          </p:cNvPr>
          <p:cNvSpPr/>
          <p:nvPr/>
        </p:nvSpPr>
        <p:spPr>
          <a:xfrm>
            <a:off x="-1830638"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A0FAFE09-6F0D-4009-B84B-1890A679D89F}"/>
              </a:ext>
            </a:extLst>
          </p:cNvPr>
          <p:cNvSpPr/>
          <p:nvPr/>
        </p:nvSpPr>
        <p:spPr>
          <a:xfrm>
            <a:off x="8659471" y="5439"/>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BEFFA7A-3959-8502-1E37-D3F1A32797BE}"/>
              </a:ext>
            </a:extLst>
          </p:cNvPr>
          <p:cNvSpPr/>
          <p:nvPr/>
        </p:nvSpPr>
        <p:spPr>
          <a:xfrm>
            <a:off x="-27641" y="5439"/>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019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15641" y="3048000"/>
            <a:ext cx="792480" cy="762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087880" y="2834640"/>
            <a:ext cx="1280160" cy="123444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7680" y="2042160"/>
            <a:ext cx="2606040" cy="2667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975360" y="2651760"/>
            <a:ext cx="1706880" cy="173736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6096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5" idx="7"/>
          </p:cNvCxnSpPr>
          <p:nvPr/>
        </p:nvCxnSpPr>
        <p:spPr>
          <a:xfrm rot="5400000" flipH="1" flipV="1">
            <a:off x="884203" y="-135615"/>
            <a:ext cx="3552182" cy="346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15240" y="-262310"/>
            <a:ext cx="3586190" cy="356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flipH="1" flipV="1">
            <a:off x="-18754" y="-735500"/>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flipH="1" flipV="1">
            <a:off x="1811344" y="-31624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flipH="1" flipV="1">
            <a:off x="-690812" y="-957854"/>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5400000" flipH="1" flipV="1">
            <a:off x="-1272930" y="-1315119"/>
            <a:ext cx="3187405" cy="31498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5400000" flipH="1" flipV="1">
            <a:off x="2695265"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flipH="1" flipV="1">
            <a:off x="3670626" y="-30100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flipH="1" flipV="1">
            <a:off x="4493587" y="-270525"/>
            <a:ext cx="3755051" cy="3716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0" y="3462520"/>
            <a:ext cx="4660023" cy="161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28" idx="0"/>
          </p:cNvCxnSpPr>
          <p:nvPr/>
        </p:nvCxnSpPr>
        <p:spPr>
          <a:xfrm rot="16200000" flipH="1">
            <a:off x="2100376" y="4498544"/>
            <a:ext cx="1022100" cy="3155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488493" y="1437307"/>
            <a:ext cx="975360" cy="8382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File:Cobra Dane radar detail.jpg"/>
          <p:cNvPicPr>
            <a:picLocks noChangeAspect="1" noChangeArrowheads="1"/>
          </p:cNvPicPr>
          <p:nvPr/>
        </p:nvPicPr>
        <p:blipFill>
          <a:blip r:embed="rId2"/>
          <a:srcRect/>
          <a:stretch>
            <a:fillRect/>
          </a:stretch>
        </p:blipFill>
        <p:spPr bwMode="auto">
          <a:xfrm>
            <a:off x="0" y="0"/>
            <a:ext cx="10410624" cy="6858000"/>
          </a:xfrm>
          <a:prstGeom prst="rect">
            <a:avLst/>
          </a:prstGeom>
          <a:noFill/>
        </p:spPr>
      </p:pic>
      <p:sp>
        <p:nvSpPr>
          <p:cNvPr id="2" name="Title 1"/>
          <p:cNvSpPr>
            <a:spLocks noGrp="1"/>
          </p:cNvSpPr>
          <p:nvPr>
            <p:ph type="title"/>
          </p:nvPr>
        </p:nvSpPr>
        <p:spPr>
          <a:xfrm>
            <a:off x="-411480" y="0"/>
            <a:ext cx="8229600" cy="1143000"/>
          </a:xfrm>
        </p:spPr>
        <p:txBody>
          <a:bodyPr/>
          <a:lstStyle/>
          <a:p>
            <a:r>
              <a:rPr lang="en-US" dirty="0"/>
              <a:t>Cobra  Dane Radar</a:t>
            </a:r>
          </a:p>
        </p:txBody>
      </p:sp>
      <p:pic>
        <p:nvPicPr>
          <p:cNvPr id="25602" name="Picture 2" descr="http://upload.wikimedia.org/wikipedia/commons/0/05/FPS-108_Cobra_Dane.jpg"/>
          <p:cNvPicPr>
            <a:picLocks noChangeAspect="1" noChangeArrowheads="1"/>
          </p:cNvPicPr>
          <p:nvPr/>
        </p:nvPicPr>
        <p:blipFill>
          <a:blip r:embed="rId3"/>
          <a:srcRect/>
          <a:stretch>
            <a:fillRect/>
          </a:stretch>
        </p:blipFill>
        <p:spPr bwMode="auto">
          <a:xfrm>
            <a:off x="7366635" y="4381499"/>
            <a:ext cx="3067050" cy="247650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450620" y="3306094"/>
            <a:ext cx="243800" cy="249074"/>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38600" y="1249680"/>
            <a:ext cx="3151247" cy="523220"/>
          </a:xfrm>
          <a:prstGeom prst="rect">
            <a:avLst/>
          </a:prstGeom>
          <a:noFill/>
          <a:ln>
            <a:noFill/>
          </a:ln>
        </p:spPr>
        <p:txBody>
          <a:bodyPr wrap="none" rtlCol="0">
            <a:spAutoFit/>
          </a:bodyPr>
          <a:lstStyle/>
          <a:p>
            <a:r>
              <a:rPr lang="en-US" sz="2800" dirty="0">
                <a:solidFill>
                  <a:srgbClr val="FF0000"/>
                </a:solidFill>
              </a:rPr>
              <a:t>Steered Radar Beam</a:t>
            </a:r>
          </a:p>
        </p:txBody>
      </p:sp>
      <p:sp>
        <p:nvSpPr>
          <p:cNvPr id="28" name="TextBox 27"/>
          <p:cNvSpPr txBox="1"/>
          <p:nvPr/>
        </p:nvSpPr>
        <p:spPr>
          <a:xfrm>
            <a:off x="1539240" y="3672840"/>
            <a:ext cx="4514954" cy="523220"/>
          </a:xfrm>
          <a:prstGeom prst="rect">
            <a:avLst/>
          </a:prstGeom>
          <a:noFill/>
          <a:ln>
            <a:noFill/>
          </a:ln>
        </p:spPr>
        <p:txBody>
          <a:bodyPr wrap="none" rtlCol="0">
            <a:spAutoFit/>
          </a:bodyPr>
          <a:lstStyle/>
          <a:p>
            <a:r>
              <a:rPr lang="en-US" sz="2800" dirty="0"/>
              <a:t>RF Emitters with phase delays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4450620" y="3306094"/>
            <a:ext cx="243800" cy="249074"/>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926080" y="2727960"/>
            <a:ext cx="1381343" cy="13731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356360" y="2148840"/>
            <a:ext cx="2636520" cy="24841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30680" y="929640"/>
            <a:ext cx="5029200" cy="495300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6680" y="1478280"/>
            <a:ext cx="3794760" cy="3931920"/>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722120" y="3444240"/>
            <a:ext cx="10866120" cy="3413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p:nvSpPr>
        <p:spPr>
          <a:xfrm>
            <a:off x="78845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3532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52211" y="33485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4911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49598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2871" y="33510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0977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25664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173531" y="33386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596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2283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39721" y="42504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53662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48349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00381" y="42529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9728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24415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161041" y="424050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43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77030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87191" y="51673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409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3096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7851" y="51698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34475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9162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8208511" y="51573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2593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77280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89691" y="60692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58659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53346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450351" y="607178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4725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29412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211011" y="6059290"/>
            <a:ext cx="164042" cy="1618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12" idx="7"/>
          </p:cNvCxnSpPr>
          <p:nvPr/>
        </p:nvCxnSpPr>
        <p:spPr>
          <a:xfrm rot="16200000" flipV="1">
            <a:off x="996360" y="-264840"/>
            <a:ext cx="3374800" cy="39044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flipH="1" flipV="1">
            <a:off x="2849880" y="807720"/>
            <a:ext cx="1036320" cy="97536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734B62-65CF-4096-7E73-19BC5AD2A47C}"/>
              </a:ext>
            </a:extLst>
          </p:cNvPr>
          <p:cNvSpPr/>
          <p:nvPr/>
        </p:nvSpPr>
        <p:spPr>
          <a:xfrm>
            <a:off x="-1836077"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670B05A-8AA4-49A6-9BC1-9B3FCEAE1541}"/>
              </a:ext>
            </a:extLst>
          </p:cNvPr>
          <p:cNvSpPr/>
          <p:nvPr/>
        </p:nvSpPr>
        <p:spPr>
          <a:xfrm>
            <a:off x="8654032" y="0"/>
            <a:ext cx="1802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93F0987-AA85-478A-CA49-BFA1D301A947}"/>
              </a:ext>
            </a:extLst>
          </p:cNvPr>
          <p:cNvSpPr/>
          <p:nvPr/>
        </p:nvSpPr>
        <p:spPr>
          <a:xfrm>
            <a:off x="-33080" y="0"/>
            <a:ext cx="8670894"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1F85ACEC-014C-0CB8-4CB6-E959D3D55D67}"/>
              </a:ext>
            </a:extLst>
          </p:cNvPr>
          <p:cNvGrpSpPr/>
          <p:nvPr/>
        </p:nvGrpSpPr>
        <p:grpSpPr>
          <a:xfrm>
            <a:off x="-14313" y="-2"/>
            <a:ext cx="7902756" cy="3483203"/>
            <a:chOff x="-14313" y="-2"/>
            <a:chExt cx="7902756" cy="3483203"/>
          </a:xfrm>
        </p:grpSpPr>
        <p:cxnSp>
          <p:nvCxnSpPr>
            <p:cNvPr id="62" name="Straight Connector 61">
              <a:extLst>
                <a:ext uri="{FF2B5EF4-FFF2-40B4-BE49-F238E27FC236}">
                  <a16:creationId xmlns:a16="http://schemas.microsoft.com/office/drawing/2014/main" id="{D4168D61-0DCE-E563-54B1-1EBF00EF8E2F}"/>
                </a:ext>
              </a:extLst>
            </p:cNvPr>
            <p:cNvCxnSpPr>
              <a:cxnSpLocks/>
            </p:cNvCxnSpPr>
            <p:nvPr/>
          </p:nvCxnSpPr>
          <p:spPr>
            <a:xfrm flipV="1">
              <a:off x="4528589" y="-2"/>
              <a:ext cx="3359854" cy="3483203"/>
            </a:xfrm>
            <a:prstGeom prst="line">
              <a:avLst/>
            </a:prstGeom>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E6579ACF-233D-5D25-9ABB-CC89379D45C7}"/>
                </a:ext>
              </a:extLst>
            </p:cNvPr>
            <p:cNvGrpSpPr/>
            <p:nvPr/>
          </p:nvGrpSpPr>
          <p:grpSpPr>
            <a:xfrm>
              <a:off x="-14313" y="-2"/>
              <a:ext cx="7002942" cy="3465494"/>
              <a:chOff x="-14313" y="-2"/>
              <a:chExt cx="7002942" cy="3465494"/>
            </a:xfrm>
          </p:grpSpPr>
          <p:cxnSp>
            <p:nvCxnSpPr>
              <p:cNvPr id="64" name="Straight Connector 63">
                <a:extLst>
                  <a:ext uri="{FF2B5EF4-FFF2-40B4-BE49-F238E27FC236}">
                    <a16:creationId xmlns:a16="http://schemas.microsoft.com/office/drawing/2014/main" id="{FE5BF4AD-1960-E8DB-178E-3A82B8C15161}"/>
                  </a:ext>
                </a:extLst>
              </p:cNvPr>
              <p:cNvCxnSpPr>
                <a:cxnSpLocks/>
              </p:cNvCxnSpPr>
              <p:nvPr/>
            </p:nvCxnSpPr>
            <p:spPr>
              <a:xfrm flipV="1">
                <a:off x="2714299" y="-2"/>
                <a:ext cx="3359933" cy="346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BDC1A09-4645-0724-9222-F1E71ACA3AFE}"/>
                  </a:ext>
                </a:extLst>
              </p:cNvPr>
              <p:cNvCxnSpPr>
                <a:cxnSpLocks/>
              </p:cNvCxnSpPr>
              <p:nvPr/>
            </p:nvCxnSpPr>
            <p:spPr>
              <a:xfrm flipV="1">
                <a:off x="3689660" y="0"/>
                <a:ext cx="3298969" cy="3435012"/>
              </a:xfrm>
              <a:prstGeom prst="line">
                <a:avLst/>
              </a:prstGeom>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F2D7399-F930-A1C8-2158-D0DD2DBED6CB}"/>
                  </a:ext>
                </a:extLst>
              </p:cNvPr>
              <p:cNvGrpSpPr/>
              <p:nvPr/>
            </p:nvGrpSpPr>
            <p:grpSpPr>
              <a:xfrm>
                <a:off x="-14313" y="0"/>
                <a:ext cx="5174142" cy="3419772"/>
                <a:chOff x="-14313" y="0"/>
                <a:chExt cx="5174142" cy="3419772"/>
              </a:xfrm>
            </p:grpSpPr>
            <p:cxnSp>
              <p:nvCxnSpPr>
                <p:cNvPr id="67" name="Straight Connector 66">
                  <a:extLst>
                    <a:ext uri="{FF2B5EF4-FFF2-40B4-BE49-F238E27FC236}">
                      <a16:creationId xmlns:a16="http://schemas.microsoft.com/office/drawing/2014/main" id="{97A9FE9B-B471-1CF6-31DD-D1F943562C1C}"/>
                    </a:ext>
                  </a:extLst>
                </p:cNvPr>
                <p:cNvCxnSpPr>
                  <a:cxnSpLocks/>
                </p:cNvCxnSpPr>
                <p:nvPr/>
              </p:nvCxnSpPr>
              <p:spPr>
                <a:xfrm flipV="1">
                  <a:off x="928470" y="0"/>
                  <a:ext cx="3219848" cy="3372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6DFEEC6-6FF9-D691-C005-8A75C4D3DB00}"/>
                    </a:ext>
                  </a:extLst>
                </p:cNvPr>
                <p:cNvCxnSpPr>
                  <a:cxnSpLocks/>
                </p:cNvCxnSpPr>
                <p:nvPr/>
              </p:nvCxnSpPr>
              <p:spPr>
                <a:xfrm flipV="1">
                  <a:off x="-14313" y="0"/>
                  <a:ext cx="3312684" cy="333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0C433-4B89-BA34-5B4B-97FA3D424C3C}"/>
                    </a:ext>
                  </a:extLst>
                </p:cNvPr>
                <p:cNvCxnSpPr>
                  <a:cxnSpLocks/>
                </p:cNvCxnSpPr>
                <p:nvPr/>
              </p:nvCxnSpPr>
              <p:spPr>
                <a:xfrm flipV="1">
                  <a:off x="-1" y="0"/>
                  <a:ext cx="2351315" cy="2433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DF1B5E9-6DBD-7178-45EC-40BF2A599D77}"/>
                    </a:ext>
                  </a:extLst>
                </p:cNvPr>
                <p:cNvCxnSpPr>
                  <a:cxnSpLocks/>
                </p:cNvCxnSpPr>
                <p:nvPr/>
              </p:nvCxnSpPr>
              <p:spPr>
                <a:xfrm flipV="1">
                  <a:off x="1830378" y="0"/>
                  <a:ext cx="3329451" cy="3419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1214BB6-51D6-81D5-5403-D127D7793796}"/>
                    </a:ext>
                  </a:extLst>
                </p:cNvPr>
                <p:cNvCxnSpPr>
                  <a:cxnSpLocks/>
                </p:cNvCxnSpPr>
                <p:nvPr/>
              </p:nvCxnSpPr>
              <p:spPr>
                <a:xfrm flipV="1">
                  <a:off x="0" y="0"/>
                  <a:ext cx="1420586" cy="1404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6CA86B-F275-05D0-97E3-C1AE7983ABD7}"/>
                    </a:ext>
                  </a:extLst>
                </p:cNvPr>
                <p:cNvCxnSpPr>
                  <a:cxnSpLocks/>
                </p:cNvCxnSpPr>
                <p:nvPr/>
              </p:nvCxnSpPr>
              <p:spPr>
                <a:xfrm flipV="1">
                  <a:off x="0" y="0"/>
                  <a:ext cx="587829" cy="522514"/>
                </a:xfrm>
                <a:prstGeom prst="line">
                  <a:avLst/>
                </a:prstGeom>
              </p:spPr>
              <p:style>
                <a:lnRef idx="1">
                  <a:schemeClr val="accent1"/>
                </a:lnRef>
                <a:fillRef idx="0">
                  <a:schemeClr val="accent1"/>
                </a:fillRef>
                <a:effectRef idx="0">
                  <a:schemeClr val="accent1"/>
                </a:effectRef>
                <a:fontRef idx="minor">
                  <a:schemeClr val="tx1"/>
                </a:fontRef>
              </p:style>
            </p:cxnSp>
          </p:gr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233.14.5.5</a:t>
            </a:r>
          </a:p>
        </p:txBody>
      </p:sp>
      <p:sp>
        <p:nvSpPr>
          <p:cNvPr id="4" name="Content Placeholder 3"/>
          <p:cNvSpPr>
            <a:spLocks noGrp="1"/>
          </p:cNvSpPr>
          <p:nvPr>
            <p:ph idx="1"/>
          </p:nvPr>
        </p:nvSpPr>
        <p:spPr/>
        <p:txBody>
          <a:bodyPr/>
          <a:lstStyle/>
          <a:p>
            <a:pPr marL="0" indent="0">
              <a:buNone/>
            </a:pPr>
            <a:r>
              <a:rPr lang="en-US" dirty="0"/>
              <a:t>Some text books use the word “medium” to refer to glass or some transparent material. Is glass the wave medium for light?</a:t>
            </a:r>
          </a:p>
          <a:p>
            <a:pPr marL="514350" indent="-514350">
              <a:buFont typeface="+mj-lt"/>
              <a:buAutoNum type="alphaLcParenR"/>
            </a:pPr>
            <a:r>
              <a:rPr lang="en-US" dirty="0"/>
              <a:t>Yes of course</a:t>
            </a:r>
          </a:p>
          <a:p>
            <a:pPr marL="514350" indent="-514350">
              <a:buFont typeface="+mj-lt"/>
              <a:buAutoNum type="alphaLcParenR"/>
            </a:pPr>
            <a:r>
              <a:rPr lang="en-US" dirty="0"/>
              <a:t>No</a:t>
            </a:r>
          </a:p>
          <a:p>
            <a:pPr marL="514350" indent="-514350">
              <a:buFont typeface="+mj-lt"/>
              <a:buAutoNum type="alphaLcParenR"/>
            </a:pPr>
            <a:r>
              <a:rPr lang="en-US" dirty="0"/>
              <a:t>Can’t tell</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27</a:t>
            </a:fld>
            <a:endParaRPr lang="en-US"/>
          </a:p>
        </p:txBody>
      </p:sp>
    </p:spTree>
    <p:extLst>
      <p:ext uri="{BB962C8B-B14F-4D97-AF65-F5344CB8AC3E}">
        <p14:creationId xmlns:p14="http://schemas.microsoft.com/office/powerpoint/2010/main" val="1947219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28</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29</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00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30</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US Navy 110607-N-XD935-191 Navy Diver 2nd Class Ryan Arnold, assigned to Mobile Diving and Salvage Unit 2, snorkels on the surface to monitor mult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92" y="995323"/>
            <a:ext cx="7620000" cy="4581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8892" y="5844240"/>
            <a:ext cx="8036684" cy="600164"/>
          </a:xfrm>
          <a:prstGeom prst="rect">
            <a:avLst/>
          </a:prstGeom>
          <a:noFill/>
        </p:spPr>
        <p:txBody>
          <a:bodyPr wrap="square" rtlCol="0">
            <a:spAutoFit/>
          </a:bodyPr>
          <a:lstStyle/>
          <a:p>
            <a:r>
              <a:rPr lang="en-US" sz="1100" dirty="0"/>
              <a:t>Image courtesy US Navy: http://commons.wikimedia.org/wiki/File:US_Navy_120208-N-TS452-068_Mass_Communication_Specialist_1st_Class_Jayme_Pastoric_trains_Mass_Communication_Specialist_3rd_Class_Scott_Raegan,_a_ne.jpg</a:t>
            </a:r>
          </a:p>
        </p:txBody>
      </p:sp>
    </p:spTree>
    <p:extLst>
      <p:ext uri="{BB962C8B-B14F-4D97-AF65-F5344CB8AC3E}">
        <p14:creationId xmlns:p14="http://schemas.microsoft.com/office/powerpoint/2010/main" val="992471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2263568" y="2326704"/>
            <a:ext cx="4750080" cy="205090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1546875" y="2879328"/>
            <a:ext cx="4750080" cy="2050903"/>
          </a:xfrm>
          <a:prstGeom prst="rect">
            <a:avLst/>
          </a:prstGeom>
          <a:noFill/>
          <a:ln w="9525">
            <a:noFill/>
            <a:miter lim="800000"/>
            <a:headEnd/>
            <a:tailEnd/>
          </a:ln>
          <a:effectLst/>
        </p:spPr>
      </p:pic>
    </p:spTree>
    <p:extLst>
      <p:ext uri="{BB962C8B-B14F-4D97-AF65-F5344CB8AC3E}">
        <p14:creationId xmlns:p14="http://schemas.microsoft.com/office/powerpoint/2010/main" val="41912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1026" name="Picture 2"/>
          <p:cNvPicPr>
            <a:picLocks noChangeAspect="1" noChangeArrowheads="1"/>
          </p:cNvPicPr>
          <p:nvPr/>
        </p:nvPicPr>
        <p:blipFill>
          <a:blip r:embed="rId2" cstate="print"/>
          <a:srcRect/>
          <a:stretch>
            <a:fillRect/>
          </a:stretch>
        </p:blipFill>
        <p:spPr bwMode="auto">
          <a:xfrm>
            <a:off x="4712970" y="2362200"/>
            <a:ext cx="4283166" cy="237744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4" cstate="print"/>
          <a:srcRect/>
          <a:stretch>
            <a:fillRect/>
          </a:stretch>
        </p:blipFill>
        <p:spPr bwMode="auto">
          <a:xfrm>
            <a:off x="1676400" y="3124200"/>
            <a:ext cx="2133600" cy="1600200"/>
          </a:xfrm>
          <a:prstGeom prst="rect">
            <a:avLst/>
          </a:prstGeom>
          <a:noFill/>
          <a:ln w="9525" algn="ctr">
            <a:noFill/>
            <a:miter lim="800000"/>
            <a:headEnd/>
            <a:tailEnd/>
          </a:ln>
          <a:effectLst/>
        </p:spPr>
      </p:pic>
      <p:pic>
        <p:nvPicPr>
          <p:cNvPr id="1026" name="Picture 2" descr="File:Hollow-core photonic bandgap fiber.jpg"/>
          <p:cNvPicPr>
            <a:picLocks noChangeAspect="1" noChangeArrowheads="1"/>
          </p:cNvPicPr>
          <p:nvPr/>
        </p:nvPicPr>
        <p:blipFill rotWithShape="1">
          <a:blip r:embed="rId5">
            <a:extLst>
              <a:ext uri="{28A0092B-C50C-407E-A947-70E740481C1C}">
                <a14:useLocalDpi xmlns:a14="http://schemas.microsoft.com/office/drawing/2010/main" val="0"/>
              </a:ext>
            </a:extLst>
          </a:blip>
          <a:srcRect t="24474"/>
          <a:stretch/>
        </p:blipFill>
        <p:spPr bwMode="auto">
          <a:xfrm>
            <a:off x="5071383" y="3119242"/>
            <a:ext cx="2766332" cy="27030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9858" y="5685750"/>
            <a:ext cx="4572000" cy="507831"/>
          </a:xfrm>
          <a:prstGeom prst="rect">
            <a:avLst/>
          </a:prstGeom>
        </p:spPr>
        <p:txBody>
          <a:bodyPr>
            <a:spAutoFit/>
          </a:bodyPr>
          <a:lstStyle/>
          <a:p>
            <a:r>
              <a:rPr lang="en-US" sz="900" dirty="0"/>
              <a:t>Solid photonic bandgap </a:t>
            </a:r>
            <a:r>
              <a:rPr lang="en-US" sz="900" dirty="0" err="1"/>
              <a:t>fibre</a:t>
            </a:r>
            <a:r>
              <a:rPr lang="en-US" sz="900" dirty="0"/>
              <a:t> with isolated high-index cladding rods and a low-index core. (J. C. Knight, "Origins and limitations of photonic bandgap guidance in optical </a:t>
            </a:r>
            <a:r>
              <a:rPr lang="en-US" sz="900" dirty="0" err="1"/>
              <a:t>fibres</a:t>
            </a:r>
            <a:r>
              <a:rPr lang="en-US" sz="900" dirty="0"/>
              <a:t>", photon06.org/Microstructured%20photonic%20materials%20Wed%20%2010.15.doc)</a:t>
            </a:r>
          </a:p>
        </p:txBody>
      </p:sp>
      <p:sp>
        <p:nvSpPr>
          <p:cNvPr id="3" name="Rectangle 2"/>
          <p:cNvSpPr/>
          <p:nvPr/>
        </p:nvSpPr>
        <p:spPr>
          <a:xfrm>
            <a:off x="4931229" y="5852050"/>
            <a:ext cx="3973285" cy="430887"/>
          </a:xfrm>
          <a:prstGeom prst="rect">
            <a:avLst/>
          </a:prstGeom>
        </p:spPr>
        <p:txBody>
          <a:bodyPr wrap="square">
            <a:spAutoFit/>
          </a:bodyPr>
          <a:lstStyle/>
          <a:p>
            <a:r>
              <a:rPr lang="en-US" sz="1100" dirty="0"/>
              <a:t>Hollow-Core Fiber (Courtesy Defense Advanced Research Projects Agency (DARPA), image in the public domain)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33"/>
          <p:cNvGrpSpPr>
            <a:grpSpLocks/>
          </p:cNvGrpSpPr>
          <p:nvPr/>
        </p:nvGrpSpPr>
        <p:grpSpPr bwMode="auto">
          <a:xfrm>
            <a:off x="0" y="0"/>
            <a:ext cx="9144000" cy="6858000"/>
            <a:chOff x="1" y="-2"/>
            <a:chExt cx="9144000" cy="6858001"/>
          </a:xfrm>
        </p:grpSpPr>
        <p:sp>
          <p:nvSpPr>
            <p:cNvPr id="6" name="Oval 5"/>
            <p:cNvSpPr/>
            <p:nvPr/>
          </p:nvSpPr>
          <p:spPr>
            <a:xfrm flipV="1">
              <a:off x="1" y="-2"/>
              <a:ext cx="9144000" cy="6858001"/>
            </a:xfrm>
            <a:prstGeom prst="ellips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Oval 6"/>
            <p:cNvSpPr/>
            <p:nvPr/>
          </p:nvSpPr>
          <p:spPr>
            <a:xfrm>
              <a:off x="743904" y="1627321"/>
              <a:ext cx="2681207" cy="2293749"/>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 name="Group 7"/>
            <p:cNvGrpSpPr>
              <a:grpSpLocks/>
            </p:cNvGrpSpPr>
            <p:nvPr/>
          </p:nvGrpSpPr>
          <p:grpSpPr bwMode="auto">
            <a:xfrm>
              <a:off x="1394813" y="1983784"/>
              <a:ext cx="1363850" cy="2696707"/>
              <a:chOff x="2045756" y="1999283"/>
              <a:chExt cx="1363850" cy="2696707"/>
            </a:xfrm>
          </p:grpSpPr>
          <p:sp>
            <p:nvSpPr>
              <p:cNvPr id="24" name="Flowchart: Terminator 23"/>
              <p:cNvSpPr/>
              <p:nvPr/>
            </p:nvSpPr>
            <p:spPr>
              <a:xfrm rot="5400000">
                <a:off x="2209076" y="3696116"/>
                <a:ext cx="976312" cy="558800"/>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Trapezoid 24"/>
              <p:cNvSpPr/>
              <p:nvPr/>
            </p:nvSpPr>
            <p:spPr>
              <a:xfrm>
                <a:off x="2340044" y="4354135"/>
                <a:ext cx="712788" cy="341312"/>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Double Bracket 25"/>
              <p:cNvSpPr/>
              <p:nvPr/>
            </p:nvSpPr>
            <p:spPr>
              <a:xfrm flipH="1">
                <a:off x="2573407" y="3068260"/>
                <a:ext cx="247650" cy="403225"/>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7" name="Trapezoid 26"/>
              <p:cNvSpPr/>
              <p:nvPr/>
            </p:nvSpPr>
            <p:spPr>
              <a:xfrm>
                <a:off x="2046357" y="1999872"/>
                <a:ext cx="1363662" cy="1301750"/>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Arc 8"/>
            <p:cNvSpPr/>
            <p:nvPr/>
          </p:nvSpPr>
          <p:spPr>
            <a:xfrm>
              <a:off x="5380039" y="2705098"/>
              <a:ext cx="1614487" cy="1487488"/>
            </a:xfrm>
            <a:prstGeom prst="arc">
              <a:avLst>
                <a:gd name="adj1" fmla="val 19924738"/>
                <a:gd name="adj2" fmla="val 1644328"/>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Arc 3"/>
            <p:cNvSpPr/>
            <p:nvPr/>
          </p:nvSpPr>
          <p:spPr>
            <a:xfrm>
              <a:off x="6797676" y="2701923"/>
              <a:ext cx="1614488" cy="1485900"/>
            </a:xfrm>
            <a:prstGeom prst="arc">
              <a:avLst>
                <a:gd name="adj1" fmla="val 9126949"/>
                <a:gd name="adj2" fmla="val 12448653"/>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nvGrpSpPr>
            <p:cNvPr id="11" name="Group 7"/>
            <p:cNvGrpSpPr>
              <a:grpSpLocks/>
            </p:cNvGrpSpPr>
            <p:nvPr/>
          </p:nvGrpSpPr>
          <p:grpSpPr bwMode="auto">
            <a:xfrm>
              <a:off x="6802239" y="3090197"/>
              <a:ext cx="192051" cy="722544"/>
              <a:chOff x="4618954" y="2204074"/>
              <a:chExt cx="623443" cy="2452495"/>
            </a:xfrm>
          </p:grpSpPr>
          <p:sp>
            <p:nvSpPr>
              <p:cNvPr id="22" name="Freeform 21"/>
              <p:cNvSpPr/>
              <p:nvPr/>
            </p:nvSpPr>
            <p:spPr>
              <a:xfrm>
                <a:off x="4618954" y="2204074"/>
                <a:ext cx="32241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5"/>
              <p:cNvSpPr/>
              <p:nvPr/>
            </p:nvSpPr>
            <p:spPr>
              <a:xfrm flipH="1">
                <a:off x="4915559" y="2208555"/>
                <a:ext cx="32683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2" name="Parallelogram 11"/>
            <p:cNvSpPr/>
            <p:nvPr/>
          </p:nvSpPr>
          <p:spPr>
            <a:xfrm rot="10800000">
              <a:off x="7302501" y="2743198"/>
              <a:ext cx="757238" cy="1565275"/>
            </a:xfrm>
            <a:prstGeom prst="parallelogram">
              <a:avLst>
                <a:gd name="adj" fmla="val 2631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7359103" y="3298556"/>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4" name="Group 23"/>
            <p:cNvGrpSpPr>
              <a:grpSpLocks/>
            </p:cNvGrpSpPr>
            <p:nvPr/>
          </p:nvGrpSpPr>
          <p:grpSpPr bwMode="auto">
            <a:xfrm flipV="1">
              <a:off x="7547666" y="3130657"/>
              <a:ext cx="291864" cy="663848"/>
              <a:chOff x="2045756" y="1999283"/>
              <a:chExt cx="1363850" cy="2696707"/>
            </a:xfrm>
          </p:grpSpPr>
          <p:sp>
            <p:nvSpPr>
              <p:cNvPr id="18" name="Flowchart: Terminator 17"/>
              <p:cNvSpPr/>
              <p:nvPr/>
            </p:nvSpPr>
            <p:spPr>
              <a:xfrm rot="5400000">
                <a:off x="2204742" y="3699206"/>
                <a:ext cx="973771" cy="55636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rapezoid 18"/>
              <p:cNvSpPr/>
              <p:nvPr/>
            </p:nvSpPr>
            <p:spPr>
              <a:xfrm>
                <a:off x="2339261" y="4354644"/>
                <a:ext cx="712149" cy="341788"/>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Double Bracket 19"/>
              <p:cNvSpPr/>
              <p:nvPr/>
            </p:nvSpPr>
            <p:spPr>
              <a:xfrm flipH="1">
                <a:off x="2569228" y="3071335"/>
                <a:ext cx="252220" cy="399826"/>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1" name="Trapezoid 20"/>
              <p:cNvSpPr/>
              <p:nvPr/>
            </p:nvSpPr>
            <p:spPr>
              <a:xfrm>
                <a:off x="2042532" y="2000835"/>
                <a:ext cx="1364953" cy="13026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5" name="TextBox 20"/>
            <p:cNvSpPr txBox="1">
              <a:spLocks noChangeArrowheads="1"/>
            </p:cNvSpPr>
            <p:nvPr/>
          </p:nvSpPr>
          <p:spPr bwMode="auto">
            <a:xfrm>
              <a:off x="1264920" y="4892040"/>
              <a:ext cx="1707390" cy="461665"/>
            </a:xfrm>
            <a:prstGeom prst="rect">
              <a:avLst/>
            </a:prstGeom>
            <a:noFill/>
            <a:ln w="9525">
              <a:noFill/>
              <a:miter lim="800000"/>
              <a:headEnd/>
              <a:tailEnd/>
            </a:ln>
          </p:spPr>
          <p:txBody>
            <a:bodyPr wrap="none">
              <a:spAutoFit/>
            </a:bodyPr>
            <a:lstStyle/>
            <a:p>
              <a:r>
                <a:rPr lang="en-US" sz="2400" i="1"/>
                <a:t>Light Source</a:t>
              </a:r>
            </a:p>
          </p:txBody>
        </p:sp>
        <p:sp>
          <p:nvSpPr>
            <p:cNvPr id="16" name="TextBox 31"/>
            <p:cNvSpPr txBox="1">
              <a:spLocks noChangeArrowheads="1"/>
            </p:cNvSpPr>
            <p:nvPr/>
          </p:nvSpPr>
          <p:spPr bwMode="auto">
            <a:xfrm>
              <a:off x="7147560" y="4450080"/>
              <a:ext cx="970137" cy="461665"/>
            </a:xfrm>
            <a:prstGeom prst="rect">
              <a:avLst/>
            </a:prstGeom>
            <a:noFill/>
            <a:ln w="9525">
              <a:noFill/>
              <a:miter lim="800000"/>
              <a:headEnd/>
              <a:tailEnd/>
            </a:ln>
          </p:spPr>
          <p:txBody>
            <a:bodyPr wrap="none">
              <a:spAutoFit/>
            </a:bodyPr>
            <a:lstStyle/>
            <a:p>
              <a:r>
                <a:rPr lang="en-US" sz="2400" i="1"/>
                <a:t>Image</a:t>
              </a:r>
            </a:p>
          </p:txBody>
        </p:sp>
        <p:sp>
          <p:nvSpPr>
            <p:cNvPr id="17" name="TextBox 32"/>
            <p:cNvSpPr txBox="1">
              <a:spLocks noChangeArrowheads="1"/>
            </p:cNvSpPr>
            <p:nvPr/>
          </p:nvSpPr>
          <p:spPr bwMode="auto">
            <a:xfrm>
              <a:off x="6217920" y="2484120"/>
              <a:ext cx="740908" cy="461665"/>
            </a:xfrm>
            <a:prstGeom prst="rect">
              <a:avLst/>
            </a:prstGeom>
            <a:noFill/>
            <a:ln w="9525">
              <a:noFill/>
              <a:miter lim="800000"/>
              <a:headEnd/>
              <a:tailEnd/>
            </a:ln>
          </p:spPr>
          <p:txBody>
            <a:bodyPr wrap="none">
              <a:spAutoFit/>
            </a:bodyPr>
            <a:lstStyle/>
            <a:p>
              <a:r>
                <a:rPr lang="en-US" sz="2400" i="1"/>
                <a:t>Lens</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30" name="Group 43"/>
          <p:cNvGrpSpPr/>
          <p:nvPr/>
        </p:nvGrpSpPr>
        <p:grpSpPr>
          <a:xfrm flipV="1">
            <a:off x="3052616" y="1605705"/>
            <a:ext cx="4491183" cy="211459"/>
            <a:chOff x="3057235" y="1364423"/>
            <a:chExt cx="4488716" cy="224959"/>
          </a:xfrm>
        </p:grpSpPr>
        <p:cxnSp>
          <p:nvCxnSpPr>
            <p:cNvPr id="31" name="Straight Connector 30"/>
            <p:cNvCxnSpPr>
              <a:endCxn id="29" idx="6"/>
            </p:cNvCxnSpPr>
            <p:nvPr/>
          </p:nvCxnSpPr>
          <p:spPr>
            <a:xfrm flipV="1">
              <a:off x="3057235" y="1364423"/>
              <a:ext cx="3378653" cy="2232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3" idx="2"/>
            </p:cNvCxnSpPr>
            <p:nvPr/>
          </p:nvCxnSpPr>
          <p:spPr>
            <a:xfrm flipH="1" flipV="1">
              <a:off x="6689174" y="1412845"/>
              <a:ext cx="856777" cy="176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421608" y="1369484"/>
              <a:ext cx="281844" cy="53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oup 8"/>
          <p:cNvGrpSpPr/>
          <p:nvPr/>
        </p:nvGrpSpPr>
        <p:grpSpPr>
          <a:xfrm flipH="1">
            <a:off x="2142835" y="1422401"/>
            <a:ext cx="914400" cy="378690"/>
            <a:chOff x="1653309" y="1182255"/>
            <a:chExt cx="914400" cy="508000"/>
          </a:xfrm>
        </p:grpSpPr>
        <p:sp>
          <p:nvSpPr>
            <p:cNvPr id="35" name="Oval 3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2"/>
          <p:cNvGrpSpPr/>
          <p:nvPr/>
        </p:nvGrpSpPr>
        <p:grpSpPr>
          <a:xfrm>
            <a:off x="3057236" y="1347788"/>
            <a:ext cx="4486563" cy="257915"/>
            <a:chOff x="3057236" y="1347845"/>
            <a:chExt cx="4491495" cy="262678"/>
          </a:xfrm>
        </p:grpSpPr>
        <p:cxnSp>
          <p:nvCxnSpPr>
            <p:cNvPr id="42" name="Straight Connector 41"/>
            <p:cNvCxnSpPr>
              <a:stCxn id="40" idx="2"/>
            </p:cNvCxnSpPr>
            <p:nvPr/>
          </p:nvCxnSpPr>
          <p:spPr>
            <a:xfrm flipV="1">
              <a:off x="3057236" y="1347845"/>
              <a:ext cx="3390151" cy="24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3" idx="2"/>
              <a:endCxn id="29" idx="13"/>
            </p:cNvCxnSpPr>
            <p:nvPr/>
          </p:nvCxnSpPr>
          <p:spPr>
            <a:xfrm flipH="1" flipV="1">
              <a:off x="6700363" y="1396655"/>
              <a:ext cx="848368" cy="213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52154" y="1352692"/>
              <a:ext cx="236871" cy="38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47" name="TextBox 46"/>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48" name="Freeform 47"/>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448494" y="912130"/>
            <a:ext cx="1767663" cy="369332"/>
          </a:xfrm>
          <a:prstGeom prst="rect">
            <a:avLst/>
          </a:prstGeom>
          <a:noFill/>
        </p:spPr>
        <p:txBody>
          <a:bodyPr wrap="none" rtlCol="0">
            <a:spAutoFit/>
          </a:bodyPr>
          <a:lstStyle/>
          <a:p>
            <a:r>
              <a:rPr lang="en-US" dirty="0"/>
              <a:t>Fish out of water</a:t>
            </a:r>
          </a:p>
        </p:txBody>
      </p:sp>
      <p:sp>
        <p:nvSpPr>
          <p:cNvPr id="50" name="TextBox 49"/>
          <p:cNvSpPr txBox="1"/>
          <p:nvPr/>
        </p:nvSpPr>
        <p:spPr>
          <a:xfrm>
            <a:off x="3583709" y="960581"/>
            <a:ext cx="2142534" cy="369332"/>
          </a:xfrm>
          <a:prstGeom prst="rect">
            <a:avLst/>
          </a:prstGeom>
          <a:noFill/>
        </p:spPr>
        <p:txBody>
          <a:bodyPr wrap="square" rtlCol="0">
            <a:spAutoFit/>
          </a:bodyPr>
          <a:lstStyle/>
          <a:p>
            <a:r>
              <a:rPr lang="en-US" dirty="0"/>
              <a:t>Rays from fish head</a:t>
            </a:r>
          </a:p>
        </p:txBody>
      </p:sp>
      <p:sp>
        <p:nvSpPr>
          <p:cNvPr id="51" name="Freeform 50"/>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2"/>
          <p:cNvSpPr/>
          <p:nvPr/>
        </p:nvSpPr>
        <p:spPr>
          <a:xfrm>
            <a:off x="6547448" y="3572429"/>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1"/>
          <p:cNvSpPr>
            <a:spLocks/>
          </p:cNvSpPr>
          <p:nvPr/>
        </p:nvSpPr>
        <p:spPr bwMode="auto">
          <a:xfrm>
            <a:off x="6538209" y="3794102"/>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59" name="Group 8"/>
          <p:cNvGrpSpPr/>
          <p:nvPr/>
        </p:nvGrpSpPr>
        <p:grpSpPr>
          <a:xfrm flipH="1">
            <a:off x="2280245" y="4108139"/>
            <a:ext cx="914400" cy="378690"/>
            <a:chOff x="1653309" y="1182255"/>
            <a:chExt cx="914400" cy="508000"/>
          </a:xfrm>
        </p:grpSpPr>
        <p:sp>
          <p:nvSpPr>
            <p:cNvPr id="60" name="Oval 59"/>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3076542" y="3526398"/>
            <a:ext cx="1856509" cy="369332"/>
          </a:xfrm>
          <a:prstGeom prst="rect">
            <a:avLst/>
          </a:prstGeom>
          <a:noFill/>
        </p:spPr>
        <p:txBody>
          <a:bodyPr wrap="square" rtlCol="0">
            <a:spAutoFit/>
          </a:bodyPr>
          <a:lstStyle/>
          <a:p>
            <a:r>
              <a:rPr lang="en-US" dirty="0"/>
              <a:t>Rays from fish tail</a:t>
            </a:r>
          </a:p>
        </p:txBody>
      </p:sp>
      <p:sp>
        <p:nvSpPr>
          <p:cNvPr id="76" name="Freeform 75"/>
          <p:cNvSpPr/>
          <p:nvPr/>
        </p:nvSpPr>
        <p:spPr>
          <a:xfrm>
            <a:off x="4303010" y="3863603"/>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a:off x="4335337" y="3868221"/>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8" name="Group 42"/>
          <p:cNvGrpSpPr/>
          <p:nvPr/>
        </p:nvGrpSpPr>
        <p:grpSpPr>
          <a:xfrm>
            <a:off x="2280245" y="3986882"/>
            <a:ext cx="5458819" cy="508918"/>
            <a:chOff x="3008756" y="1433631"/>
            <a:chExt cx="4582755" cy="496128"/>
          </a:xfrm>
        </p:grpSpPr>
        <p:cxnSp>
          <p:nvCxnSpPr>
            <p:cNvPr id="79" name="Straight Connector 78"/>
            <p:cNvCxnSpPr>
              <a:stCxn id="61" idx="2"/>
            </p:cNvCxnSpPr>
            <p:nvPr/>
          </p:nvCxnSpPr>
          <p:spPr>
            <a:xfrm flipV="1">
              <a:off x="3008756" y="1435470"/>
              <a:ext cx="3596364" cy="1163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29855" y="1486370"/>
              <a:ext cx="761656" cy="443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93433" y="1433631"/>
              <a:ext cx="242420" cy="52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p:cNvCxnSpPr>
            <a:endCxn id="54" idx="7"/>
          </p:cNvCxnSpPr>
          <p:nvPr/>
        </p:nvCxnSpPr>
        <p:spPr>
          <a:xfrm>
            <a:off x="2304058" y="4108139"/>
            <a:ext cx="4335751" cy="558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7" idx="2"/>
          </p:cNvCxnSpPr>
          <p:nvPr/>
        </p:nvCxnSpPr>
        <p:spPr>
          <a:xfrm flipH="1">
            <a:off x="6769895" y="4504316"/>
            <a:ext cx="971374" cy="1367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631496" y="4643438"/>
            <a:ext cx="140779" cy="223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Group 8"/>
          <p:cNvGrpSpPr/>
          <p:nvPr/>
        </p:nvGrpSpPr>
        <p:grpSpPr>
          <a:xfrm flipV="1">
            <a:off x="7543799" y="1392264"/>
            <a:ext cx="67476" cy="378690"/>
            <a:chOff x="1653309" y="1182255"/>
            <a:chExt cx="914400" cy="508000"/>
          </a:xfrm>
        </p:grpSpPr>
        <p:sp>
          <p:nvSpPr>
            <p:cNvPr id="98" name="Oval 9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Freeform 110"/>
          <p:cNvSpPr/>
          <p:nvPr/>
        </p:nvSpPr>
        <p:spPr>
          <a:xfrm>
            <a:off x="7683898" y="1495534"/>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Freeform 111"/>
          <p:cNvSpPr/>
          <p:nvPr/>
        </p:nvSpPr>
        <p:spPr>
          <a:xfrm flipH="1">
            <a:off x="1449785" y="1272945"/>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Freeform 112"/>
          <p:cNvSpPr/>
          <p:nvPr/>
        </p:nvSpPr>
        <p:spPr>
          <a:xfrm flipH="1">
            <a:off x="1445490" y="1258190"/>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5" name="Group 8"/>
          <p:cNvGrpSpPr/>
          <p:nvPr/>
        </p:nvGrpSpPr>
        <p:grpSpPr>
          <a:xfrm flipV="1">
            <a:off x="7648574" y="4125626"/>
            <a:ext cx="92695" cy="378690"/>
            <a:chOff x="1653309" y="1182255"/>
            <a:chExt cx="914400" cy="508000"/>
          </a:xfrm>
        </p:grpSpPr>
        <p:sp>
          <p:nvSpPr>
            <p:cNvPr id="116" name="Oval 11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9" name="Group 43"/>
          <p:cNvGrpSpPr/>
          <p:nvPr/>
        </p:nvGrpSpPr>
        <p:grpSpPr>
          <a:xfrm flipV="1">
            <a:off x="3052616" y="1588657"/>
            <a:ext cx="4567385" cy="254212"/>
            <a:chOff x="3057235" y="1337083"/>
            <a:chExt cx="4564876" cy="270443"/>
          </a:xfrm>
        </p:grpSpPr>
        <p:cxnSp>
          <p:nvCxnSpPr>
            <p:cNvPr id="45" name="Straight Connector 44"/>
            <p:cNvCxnSpPr/>
            <p:nvPr/>
          </p:nvCxnSpPr>
          <p:spPr>
            <a:xfrm flipV="1">
              <a:off x="3057235" y="1337083"/>
              <a:ext cx="3442879" cy="250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6"/>
            </p:cNvCxnSpPr>
            <p:nvPr/>
          </p:nvCxnSpPr>
          <p:spPr>
            <a:xfrm flipH="1" flipV="1">
              <a:off x="6591596" y="1359994"/>
              <a:ext cx="1030515" cy="247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00114" y="1337083"/>
              <a:ext cx="103092" cy="15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95927" y="2983345"/>
            <a:ext cx="3648364" cy="287251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8"/>
          <p:cNvGrpSpPr/>
          <p:nvPr/>
        </p:nvGrpSpPr>
        <p:grpSpPr>
          <a:xfrm flipH="1">
            <a:off x="2142835" y="1422401"/>
            <a:ext cx="914400" cy="378690"/>
            <a:chOff x="1653309" y="1182255"/>
            <a:chExt cx="914400" cy="508000"/>
          </a:xfrm>
        </p:grpSpPr>
        <p:sp>
          <p:nvSpPr>
            <p:cNvPr id="3" name="Oval 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42"/>
          <p:cNvGrpSpPr/>
          <p:nvPr/>
        </p:nvGrpSpPr>
        <p:grpSpPr>
          <a:xfrm>
            <a:off x="3057235" y="1340838"/>
            <a:ext cx="4562766" cy="247818"/>
            <a:chOff x="3057235" y="1340762"/>
            <a:chExt cx="4567782" cy="252394"/>
          </a:xfrm>
        </p:grpSpPr>
        <p:cxnSp>
          <p:nvCxnSpPr>
            <p:cNvPr id="13" name="Straight Connector 12"/>
            <p:cNvCxnSpPr>
              <a:stCxn id="8" idx="2"/>
            </p:cNvCxnSpPr>
            <p:nvPr/>
          </p:nvCxnSpPr>
          <p:spPr>
            <a:xfrm flipV="1">
              <a:off x="3057235" y="1349631"/>
              <a:ext cx="3450355" cy="2425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p:cNvCxnSpPr>
            <p:nvPr/>
          </p:nvCxnSpPr>
          <p:spPr>
            <a:xfrm flipH="1" flipV="1">
              <a:off x="6591580" y="1340762"/>
              <a:ext cx="1033437" cy="252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07590" y="1349631"/>
              <a:ext cx="95616" cy="29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106" name="Oval 105"/>
          <p:cNvSpPr/>
          <p:nvPr/>
        </p:nvSpPr>
        <p:spPr>
          <a:xfrm>
            <a:off x="6405420" y="3616036"/>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51"/>
          <p:cNvSpPr>
            <a:spLocks/>
          </p:cNvSpPr>
          <p:nvPr/>
        </p:nvSpPr>
        <p:spPr bwMode="auto">
          <a:xfrm>
            <a:off x="6396181" y="3837709"/>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14" name="Group 111"/>
          <p:cNvGrpSpPr/>
          <p:nvPr/>
        </p:nvGrpSpPr>
        <p:grpSpPr>
          <a:xfrm flipH="1">
            <a:off x="2138217" y="4151746"/>
            <a:ext cx="914400" cy="378690"/>
            <a:chOff x="1653309" y="1182255"/>
            <a:chExt cx="914400" cy="508000"/>
          </a:xfrm>
        </p:grpSpPr>
        <p:sp>
          <p:nvSpPr>
            <p:cNvPr id="113" name="Oval 11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a:endCxn id="107" idx="1"/>
          </p:cNvCxnSpPr>
          <p:nvPr/>
        </p:nvCxnSpPr>
        <p:spPr>
          <a:xfrm flipV="1">
            <a:off x="4090988" y="3930757"/>
            <a:ext cx="2406793" cy="3840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5"/>
          <p:cNvGrpSpPr/>
          <p:nvPr/>
        </p:nvGrpSpPr>
        <p:grpSpPr>
          <a:xfrm>
            <a:off x="4544291" y="3926139"/>
            <a:ext cx="3054423" cy="382336"/>
            <a:chOff x="4544291" y="3926139"/>
            <a:chExt cx="3054423" cy="382336"/>
          </a:xfrm>
        </p:grpSpPr>
        <p:cxnSp>
          <p:nvCxnSpPr>
            <p:cNvPr id="136" name="Straight Connector 135"/>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1"/>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7" name="Straight Connector 146"/>
          <p:cNvCxnSpPr/>
          <p:nvPr/>
        </p:nvCxnSpPr>
        <p:spPr>
          <a:xfrm>
            <a:off x="4095750" y="4319588"/>
            <a:ext cx="2397419" cy="3863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47"/>
          <p:cNvGrpSpPr/>
          <p:nvPr/>
        </p:nvGrpSpPr>
        <p:grpSpPr>
          <a:xfrm flipV="1">
            <a:off x="4539679" y="4327911"/>
            <a:ext cx="3054423" cy="382336"/>
            <a:chOff x="4544291" y="3926139"/>
            <a:chExt cx="3054423" cy="382336"/>
          </a:xfrm>
        </p:grpSpPr>
        <p:cxnSp>
          <p:nvCxnSpPr>
            <p:cNvPr id="149" name="Straight Connector 148"/>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53"/>
          <p:cNvGrpSpPr/>
          <p:nvPr/>
        </p:nvGrpSpPr>
        <p:grpSpPr>
          <a:xfrm flipH="1">
            <a:off x="3181205" y="4161271"/>
            <a:ext cx="914400" cy="378690"/>
            <a:chOff x="1653309" y="1182255"/>
            <a:chExt cx="914400" cy="508000"/>
          </a:xfrm>
          <a:solidFill>
            <a:srgbClr val="FFC000">
              <a:alpha val="34000"/>
            </a:srgbClr>
          </a:solidFill>
        </p:grpSpPr>
        <p:sp>
          <p:nvSpPr>
            <p:cNvPr id="155" name="Oval 154"/>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Connector 161"/>
          <p:cNvCxnSpPr>
            <a:stCxn id="118" idx="2"/>
          </p:cNvCxnSpPr>
          <p:nvPr/>
        </p:nvCxnSpPr>
        <p:spPr>
          <a:xfrm flipV="1">
            <a:off x="3052617" y="4248150"/>
            <a:ext cx="1500333" cy="68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18" idx="2"/>
          </p:cNvCxnSpPr>
          <p:nvPr/>
        </p:nvCxnSpPr>
        <p:spPr>
          <a:xfrm>
            <a:off x="3052617" y="4316993"/>
            <a:ext cx="1486046" cy="74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133273" y="5426360"/>
            <a:ext cx="2304472" cy="1385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5103090" y="5241631"/>
            <a:ext cx="438728" cy="369332"/>
          </a:xfrm>
          <a:prstGeom prst="rect">
            <a:avLst/>
          </a:prstGeom>
          <a:solidFill>
            <a:schemeClr val="bg1"/>
          </a:solidFill>
        </p:spPr>
        <p:txBody>
          <a:bodyPr wrap="square" rtlCol="0">
            <a:spAutoFit/>
          </a:bodyPr>
          <a:lstStyle/>
          <a:p>
            <a:r>
              <a:rPr lang="en-US" dirty="0"/>
              <a:t>d’</a:t>
            </a:r>
          </a:p>
        </p:txBody>
      </p:sp>
      <p:sp>
        <p:nvSpPr>
          <p:cNvPr id="171" name="TextBox 170"/>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172" name="Freeform 171"/>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Freeform 172"/>
          <p:cNvSpPr/>
          <p:nvPr/>
        </p:nvSpPr>
        <p:spPr>
          <a:xfrm>
            <a:off x="7703127" y="1505527"/>
            <a:ext cx="498764" cy="2586182"/>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TextBox 173"/>
          <p:cNvSpPr txBox="1"/>
          <p:nvPr/>
        </p:nvSpPr>
        <p:spPr>
          <a:xfrm>
            <a:off x="868218" y="942110"/>
            <a:ext cx="1767663" cy="369332"/>
          </a:xfrm>
          <a:prstGeom prst="rect">
            <a:avLst/>
          </a:prstGeom>
          <a:noFill/>
        </p:spPr>
        <p:txBody>
          <a:bodyPr wrap="none" rtlCol="0">
            <a:spAutoFit/>
          </a:bodyPr>
          <a:lstStyle/>
          <a:p>
            <a:r>
              <a:rPr lang="en-US" dirty="0"/>
              <a:t>Fish out of water</a:t>
            </a:r>
          </a:p>
        </p:txBody>
      </p:sp>
      <p:sp>
        <p:nvSpPr>
          <p:cNvPr id="175" name="TextBox 174"/>
          <p:cNvSpPr txBox="1"/>
          <p:nvPr/>
        </p:nvSpPr>
        <p:spPr>
          <a:xfrm>
            <a:off x="1334657" y="4899890"/>
            <a:ext cx="3129703" cy="369332"/>
          </a:xfrm>
          <a:prstGeom prst="rect">
            <a:avLst/>
          </a:prstGeom>
          <a:noFill/>
        </p:spPr>
        <p:txBody>
          <a:bodyPr wrap="none" rtlCol="0">
            <a:spAutoFit/>
          </a:bodyPr>
          <a:lstStyle/>
          <a:p>
            <a:r>
              <a:rPr lang="en-US" dirty="0"/>
              <a:t>Rays appear to come from here</a:t>
            </a:r>
          </a:p>
        </p:txBody>
      </p:sp>
      <p:sp>
        <p:nvSpPr>
          <p:cNvPr id="176" name="TextBox 175"/>
          <p:cNvSpPr txBox="1"/>
          <p:nvPr/>
        </p:nvSpPr>
        <p:spPr>
          <a:xfrm>
            <a:off x="3583709" y="960581"/>
            <a:ext cx="1856509" cy="369332"/>
          </a:xfrm>
          <a:prstGeom prst="rect">
            <a:avLst/>
          </a:prstGeom>
          <a:noFill/>
        </p:spPr>
        <p:txBody>
          <a:bodyPr wrap="square" rtlCol="0">
            <a:spAutoFit/>
          </a:bodyPr>
          <a:lstStyle/>
          <a:p>
            <a:r>
              <a:rPr lang="en-US" dirty="0"/>
              <a:t>Rays from fish</a:t>
            </a:r>
          </a:p>
        </p:txBody>
      </p:sp>
      <p:sp>
        <p:nvSpPr>
          <p:cNvPr id="177" name="TextBox 176"/>
          <p:cNvSpPr txBox="1"/>
          <p:nvPr/>
        </p:nvSpPr>
        <p:spPr>
          <a:xfrm>
            <a:off x="919019" y="3689926"/>
            <a:ext cx="1376531" cy="369332"/>
          </a:xfrm>
          <a:prstGeom prst="rect">
            <a:avLst/>
          </a:prstGeom>
          <a:noFill/>
        </p:spPr>
        <p:txBody>
          <a:bodyPr wrap="none" rtlCol="0">
            <a:spAutoFit/>
          </a:bodyPr>
          <a:lstStyle/>
          <a:p>
            <a:r>
              <a:rPr lang="en-US" dirty="0"/>
              <a:t>Fish in water</a:t>
            </a:r>
          </a:p>
        </p:txBody>
      </p:sp>
      <p:sp>
        <p:nvSpPr>
          <p:cNvPr id="179" name="Freeform 178"/>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Freeform 179"/>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Freeform 180"/>
          <p:cNvSpPr/>
          <p:nvPr/>
        </p:nvSpPr>
        <p:spPr>
          <a:xfrm>
            <a:off x="5398655" y="3902364"/>
            <a:ext cx="503381" cy="678872"/>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Freeform 181"/>
          <p:cNvSpPr/>
          <p:nvPr/>
        </p:nvSpPr>
        <p:spPr>
          <a:xfrm>
            <a:off x="5430982" y="3906982"/>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extBox 182"/>
          <p:cNvSpPr txBox="1"/>
          <p:nvPr/>
        </p:nvSpPr>
        <p:spPr>
          <a:xfrm>
            <a:off x="4687456" y="3505199"/>
            <a:ext cx="1584036" cy="369332"/>
          </a:xfrm>
          <a:prstGeom prst="rect">
            <a:avLst/>
          </a:prstGeom>
          <a:noFill/>
        </p:spPr>
        <p:txBody>
          <a:bodyPr wrap="square" rtlCol="0">
            <a:spAutoFit/>
          </a:bodyPr>
          <a:lstStyle/>
          <a:p>
            <a:r>
              <a:rPr lang="en-US" dirty="0"/>
              <a:t>Rays from fish</a:t>
            </a:r>
          </a:p>
        </p:txBody>
      </p:sp>
      <p:sp>
        <p:nvSpPr>
          <p:cNvPr id="184" name="Freeform 183"/>
          <p:cNvSpPr/>
          <p:nvPr/>
        </p:nvSpPr>
        <p:spPr>
          <a:xfrm>
            <a:off x="4119418" y="4387273"/>
            <a:ext cx="73891" cy="581891"/>
          </a:xfrm>
          <a:custGeom>
            <a:avLst/>
            <a:gdLst>
              <a:gd name="connsiteX0" fmla="*/ 73891 w 73891"/>
              <a:gd name="connsiteY0" fmla="*/ 581891 h 581891"/>
              <a:gd name="connsiteX1" fmla="*/ 0 w 73891"/>
              <a:gd name="connsiteY1" fmla="*/ 230909 h 581891"/>
              <a:gd name="connsiteX2" fmla="*/ 73891 w 73891"/>
              <a:gd name="connsiteY2" fmla="*/ 304800 h 581891"/>
              <a:gd name="connsiteX3" fmla="*/ 0 w 73891"/>
              <a:gd name="connsiteY3" fmla="*/ 0 h 581891"/>
            </a:gdLst>
            <a:ahLst/>
            <a:cxnLst>
              <a:cxn ang="0">
                <a:pos x="connsiteX0" y="connsiteY0"/>
              </a:cxn>
              <a:cxn ang="0">
                <a:pos x="connsiteX1" y="connsiteY1"/>
              </a:cxn>
              <a:cxn ang="0">
                <a:pos x="connsiteX2" y="connsiteY2"/>
              </a:cxn>
              <a:cxn ang="0">
                <a:pos x="connsiteX3" y="connsiteY3"/>
              </a:cxn>
            </a:cxnLst>
            <a:rect l="l" t="t" r="r" b="b"/>
            <a:pathLst>
              <a:path w="73891" h="581891">
                <a:moveTo>
                  <a:pt x="73891" y="581891"/>
                </a:moveTo>
                <a:cubicBezTo>
                  <a:pt x="36945" y="429491"/>
                  <a:pt x="0" y="277091"/>
                  <a:pt x="0" y="230909"/>
                </a:cubicBezTo>
                <a:cubicBezTo>
                  <a:pt x="0" y="184727"/>
                  <a:pt x="73891" y="343285"/>
                  <a:pt x="73891" y="304800"/>
                </a:cubicBezTo>
                <a:cubicBezTo>
                  <a:pt x="73891" y="266315"/>
                  <a:pt x="36945" y="133157"/>
                  <a:pt x="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TextBox 184"/>
          <p:cNvSpPr txBox="1"/>
          <p:nvPr/>
        </p:nvSpPr>
        <p:spPr>
          <a:xfrm>
            <a:off x="2937164" y="3648363"/>
            <a:ext cx="1481175" cy="369332"/>
          </a:xfrm>
          <a:prstGeom prst="rect">
            <a:avLst/>
          </a:prstGeom>
          <a:noFill/>
        </p:spPr>
        <p:txBody>
          <a:bodyPr wrap="none" rtlCol="0">
            <a:spAutoFit/>
          </a:bodyPr>
          <a:lstStyle/>
          <a:p>
            <a:r>
              <a:rPr lang="en-US" dirty="0"/>
              <a:t>Image of Fish</a:t>
            </a:r>
          </a:p>
        </p:txBody>
      </p:sp>
      <p:grpSp>
        <p:nvGrpSpPr>
          <p:cNvPr id="66" name="Group 8"/>
          <p:cNvGrpSpPr/>
          <p:nvPr/>
        </p:nvGrpSpPr>
        <p:grpSpPr>
          <a:xfrm flipV="1">
            <a:off x="7543799" y="1392264"/>
            <a:ext cx="67476" cy="378690"/>
            <a:chOff x="1653309" y="1182255"/>
            <a:chExt cx="914400" cy="508000"/>
          </a:xfrm>
        </p:grpSpPr>
        <p:sp>
          <p:nvSpPr>
            <p:cNvPr id="68" name="Oval 6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8"/>
          <p:cNvGrpSpPr/>
          <p:nvPr/>
        </p:nvGrpSpPr>
        <p:grpSpPr>
          <a:xfrm flipV="1">
            <a:off x="7559039" y="4089744"/>
            <a:ext cx="67476" cy="378690"/>
            <a:chOff x="1653309" y="1182255"/>
            <a:chExt cx="914400" cy="508000"/>
          </a:xfrm>
        </p:grpSpPr>
        <p:sp>
          <p:nvSpPr>
            <p:cNvPr id="75" name="Oval 7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1" y="0"/>
            <a:ext cx="3648364"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p:nvPr/>
        </p:nvGrpSpPr>
        <p:grpSpPr>
          <a:xfrm flipH="1">
            <a:off x="139411" y="2889702"/>
            <a:ext cx="946760" cy="681885"/>
            <a:chOff x="1653309" y="1182255"/>
            <a:chExt cx="914400" cy="508000"/>
          </a:xfrm>
        </p:grpSpPr>
        <p:sp>
          <p:nvSpPr>
            <p:cNvPr id="6" name="Oval 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21"/>
          <p:cNvGrpSpPr/>
          <p:nvPr/>
        </p:nvGrpSpPr>
        <p:grpSpPr>
          <a:xfrm flipH="1">
            <a:off x="1841967" y="2871517"/>
            <a:ext cx="914400" cy="681885"/>
            <a:chOff x="1653309" y="1182255"/>
            <a:chExt cx="914400" cy="508000"/>
          </a:xfrm>
          <a:solidFill>
            <a:srgbClr val="FFC000">
              <a:alpha val="34000"/>
            </a:srgbClr>
          </a:solidFill>
        </p:grpSpPr>
        <p:sp>
          <p:nvSpPr>
            <p:cNvPr id="23" name="Oval 22"/>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V="1">
            <a:off x="2765892" y="636154"/>
            <a:ext cx="2545306" cy="253002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28736" y="685800"/>
            <a:ext cx="1638589" cy="16238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flipV="1">
            <a:off x="1086171" y="2271569"/>
            <a:ext cx="2562193" cy="915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0500" y="4811428"/>
            <a:ext cx="3129703" cy="369332"/>
          </a:xfrm>
          <a:prstGeom prst="rect">
            <a:avLst/>
          </a:prstGeom>
          <a:noFill/>
        </p:spPr>
        <p:txBody>
          <a:bodyPr wrap="square" rtlCol="0">
            <a:spAutoFit/>
          </a:bodyPr>
          <a:lstStyle/>
          <a:p>
            <a:r>
              <a:rPr lang="en-US" dirty="0"/>
              <a:t>Rays appear to come from here</a:t>
            </a:r>
          </a:p>
        </p:txBody>
      </p:sp>
      <p:sp>
        <p:nvSpPr>
          <p:cNvPr id="34" name="TextBox 33"/>
          <p:cNvSpPr txBox="1"/>
          <p:nvPr/>
        </p:nvSpPr>
        <p:spPr>
          <a:xfrm>
            <a:off x="152435" y="2259882"/>
            <a:ext cx="1376531" cy="369332"/>
          </a:xfrm>
          <a:prstGeom prst="rect">
            <a:avLst/>
          </a:prstGeom>
          <a:noFill/>
        </p:spPr>
        <p:txBody>
          <a:bodyPr wrap="square" rtlCol="0">
            <a:spAutoFit/>
          </a:bodyPr>
          <a:lstStyle/>
          <a:p>
            <a:r>
              <a:rPr lang="en-US" dirty="0"/>
              <a:t>Fish in water</a:t>
            </a:r>
          </a:p>
        </p:txBody>
      </p:sp>
      <p:sp>
        <p:nvSpPr>
          <p:cNvPr id="37" name="TextBox 36"/>
          <p:cNvSpPr txBox="1"/>
          <p:nvPr/>
        </p:nvSpPr>
        <p:spPr>
          <a:xfrm>
            <a:off x="1602511" y="2056821"/>
            <a:ext cx="1584036" cy="369332"/>
          </a:xfrm>
          <a:prstGeom prst="rect">
            <a:avLst/>
          </a:prstGeom>
          <a:noFill/>
        </p:spPr>
        <p:txBody>
          <a:bodyPr wrap="square" rtlCol="0">
            <a:spAutoFit/>
          </a:bodyPr>
          <a:lstStyle/>
          <a:p>
            <a:r>
              <a:rPr lang="en-US" dirty="0"/>
              <a:t>Rays from fish</a:t>
            </a:r>
          </a:p>
        </p:txBody>
      </p:sp>
      <p:sp>
        <p:nvSpPr>
          <p:cNvPr id="39" name="TextBox 38"/>
          <p:cNvSpPr txBox="1"/>
          <p:nvPr/>
        </p:nvSpPr>
        <p:spPr>
          <a:xfrm>
            <a:off x="4647081" y="2480979"/>
            <a:ext cx="1481175" cy="369332"/>
          </a:xfrm>
          <a:prstGeom prst="rect">
            <a:avLst/>
          </a:prstGeom>
          <a:noFill/>
        </p:spPr>
        <p:txBody>
          <a:bodyPr wrap="square" rtlCol="0">
            <a:spAutoFit/>
          </a:bodyPr>
          <a:lstStyle/>
          <a:p>
            <a:r>
              <a:rPr lang="en-US" dirty="0"/>
              <a:t>Image of Fish</a:t>
            </a:r>
          </a:p>
        </p:txBody>
      </p:sp>
      <p:cxnSp>
        <p:nvCxnSpPr>
          <p:cNvPr id="55" name="Straight Connector 54"/>
          <p:cNvCxnSpPr/>
          <p:nvPr/>
        </p:nvCxnSpPr>
        <p:spPr>
          <a:xfrm>
            <a:off x="2781300" y="3219450"/>
            <a:ext cx="2533939" cy="25026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680402" y="4105693"/>
            <a:ext cx="1653598" cy="16378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1" idx="2"/>
          </p:cNvCxnSpPr>
          <p:nvPr/>
        </p:nvCxnSpPr>
        <p:spPr>
          <a:xfrm>
            <a:off x="1086171" y="3187252"/>
            <a:ext cx="2575759" cy="9184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715491" y="1839768"/>
            <a:ext cx="951345"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997200" y="1631944"/>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62" name="Straight Connector 61"/>
          <p:cNvCxnSpPr/>
          <p:nvPr/>
        </p:nvCxnSpPr>
        <p:spPr>
          <a:xfrm>
            <a:off x="1089892" y="1368713"/>
            <a:ext cx="2581562" cy="4619"/>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244437" y="1110089"/>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36" name="Straight Connector 35"/>
          <p:cNvCxnSpPr/>
          <p:nvPr/>
        </p:nvCxnSpPr>
        <p:spPr>
          <a:xfrm>
            <a:off x="0" y="3190875"/>
            <a:ext cx="732497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19200" y="353377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45" name="Arc 44"/>
          <p:cNvSpPr/>
          <p:nvPr/>
        </p:nvSpPr>
        <p:spPr>
          <a:xfrm rot="3544261">
            <a:off x="1247775" y="3124200"/>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447799" y="3248025"/>
            <a:ext cx="161925" cy="361950"/>
          </a:xfrm>
          <a:custGeom>
            <a:avLst/>
            <a:gdLst>
              <a:gd name="connsiteX0" fmla="*/ 0 w 152400"/>
              <a:gd name="connsiteY0" fmla="*/ 285750 h 285750"/>
              <a:gd name="connsiteX1" fmla="*/ 76200 w 152400"/>
              <a:gd name="connsiteY1" fmla="*/ 142875 h 285750"/>
              <a:gd name="connsiteX2" fmla="*/ 104775 w 152400"/>
              <a:gd name="connsiteY2" fmla="*/ 209550 h 285750"/>
              <a:gd name="connsiteX3" fmla="*/ 152400 w 152400"/>
              <a:gd name="connsiteY3" fmla="*/ 0 h 285750"/>
            </a:gdLst>
            <a:ahLst/>
            <a:cxnLst>
              <a:cxn ang="0">
                <a:pos x="connsiteX0" y="connsiteY0"/>
              </a:cxn>
              <a:cxn ang="0">
                <a:pos x="connsiteX1" y="connsiteY1"/>
              </a:cxn>
              <a:cxn ang="0">
                <a:pos x="connsiteX2" y="connsiteY2"/>
              </a:cxn>
              <a:cxn ang="0">
                <a:pos x="connsiteX3" y="connsiteY3"/>
              </a:cxn>
            </a:cxnLst>
            <a:rect l="l" t="t" r="r" b="b"/>
            <a:pathLst>
              <a:path w="152400" h="285750">
                <a:moveTo>
                  <a:pt x="0" y="285750"/>
                </a:moveTo>
                <a:cubicBezTo>
                  <a:pt x="29369" y="220662"/>
                  <a:pt x="58738" y="155575"/>
                  <a:pt x="76200" y="142875"/>
                </a:cubicBezTo>
                <a:cubicBezTo>
                  <a:pt x="93663" y="130175"/>
                  <a:pt x="92075" y="233363"/>
                  <a:pt x="104775" y="209550"/>
                </a:cubicBezTo>
                <a:cubicBezTo>
                  <a:pt x="117475" y="185738"/>
                  <a:pt x="134937" y="92869"/>
                  <a:pt x="15240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3190875" y="323850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49" name="Arc 48"/>
          <p:cNvSpPr/>
          <p:nvPr/>
        </p:nvSpPr>
        <p:spPr>
          <a:xfrm rot="3544261">
            <a:off x="2808054" y="3169674"/>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p:cNvCxnSpPr/>
          <p:nvPr/>
        </p:nvCxnSpPr>
        <p:spPr>
          <a:xfrm>
            <a:off x="3276600" y="2266950"/>
            <a:ext cx="94297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876675" y="2286000"/>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752850" y="2543175"/>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65" name="Rectangle 64"/>
          <p:cNvSpPr/>
          <p:nvPr/>
        </p:nvSpPr>
        <p:spPr>
          <a:xfrm>
            <a:off x="2492502" y="6162675"/>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66" name="Rectangle 65"/>
          <p:cNvSpPr/>
          <p:nvPr/>
        </p:nvSpPr>
        <p:spPr>
          <a:xfrm>
            <a:off x="3711702" y="6162675"/>
            <a:ext cx="1085554" cy="369332"/>
          </a:xfrm>
          <a:prstGeom prst="rect">
            <a:avLst/>
          </a:prstGeom>
        </p:spPr>
        <p:txBody>
          <a:bodyPr wrap="none">
            <a:spAutoFit/>
          </a:bodyPr>
          <a:lstStyle/>
          <a:p>
            <a:r>
              <a:rPr lang="en-US" dirty="0"/>
              <a:t>n</a:t>
            </a:r>
            <a:r>
              <a:rPr lang="en-US" baseline="-25000" dirty="0"/>
              <a:t>2</a:t>
            </a:r>
            <a:r>
              <a:rPr lang="en-US" dirty="0"/>
              <a:t> (Small)</a:t>
            </a:r>
          </a:p>
        </p:txBody>
      </p:sp>
      <p:cxnSp>
        <p:nvCxnSpPr>
          <p:cNvPr id="67" name="Straight Arrow Connector 66"/>
          <p:cNvCxnSpPr/>
          <p:nvPr/>
        </p:nvCxnSpPr>
        <p:spPr>
          <a:xfrm flipV="1">
            <a:off x="2733675" y="4114800"/>
            <a:ext cx="180022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00325" y="378142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70" name="Arc 69"/>
          <p:cNvSpPr/>
          <p:nvPr/>
        </p:nvSpPr>
        <p:spPr>
          <a:xfrm rot="18055739" flipH="1">
            <a:off x="3048000" y="3886199"/>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4067175" y="4143375"/>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72" name="Arc 71"/>
          <p:cNvSpPr/>
          <p:nvPr/>
        </p:nvSpPr>
        <p:spPr>
          <a:xfrm rot="3544261">
            <a:off x="3684354" y="4074549"/>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flipH="1" flipV="1">
            <a:off x="3895725" y="3209925"/>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771900" y="3467100"/>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75" name="Freeform 74"/>
          <p:cNvSpPr/>
          <p:nvPr/>
        </p:nvSpPr>
        <p:spPr>
          <a:xfrm>
            <a:off x="1704975" y="3324225"/>
            <a:ext cx="1038225" cy="1409700"/>
          </a:xfrm>
          <a:custGeom>
            <a:avLst/>
            <a:gdLst>
              <a:gd name="connsiteX0" fmla="*/ 1038225 w 1038225"/>
              <a:gd name="connsiteY0" fmla="*/ 0 h 1409700"/>
              <a:gd name="connsiteX1" fmla="*/ 628650 w 1038225"/>
              <a:gd name="connsiteY1" fmla="*/ 476250 h 1409700"/>
              <a:gd name="connsiteX2" fmla="*/ 704850 w 1038225"/>
              <a:gd name="connsiteY2" fmla="*/ 485775 h 1409700"/>
              <a:gd name="connsiteX3" fmla="*/ 0 w 10382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1038225" h="1409700">
                <a:moveTo>
                  <a:pt x="1038225" y="0"/>
                </a:moveTo>
                <a:cubicBezTo>
                  <a:pt x="861219" y="197644"/>
                  <a:pt x="684213" y="395288"/>
                  <a:pt x="628650" y="476250"/>
                </a:cubicBezTo>
                <a:cubicBezTo>
                  <a:pt x="573088" y="557213"/>
                  <a:pt x="809625" y="330200"/>
                  <a:pt x="704850" y="485775"/>
                </a:cubicBezTo>
                <a:cubicBezTo>
                  <a:pt x="600075" y="641350"/>
                  <a:pt x="0" y="1409700"/>
                  <a:pt x="0" y="1409700"/>
                </a:cubicBezTo>
              </a:path>
            </a:pathLst>
          </a:cu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6429" y="3244334"/>
            <a:ext cx="1831142" cy="369332"/>
          </a:xfrm>
          <a:prstGeom prst="rect">
            <a:avLst/>
          </a:prstGeom>
        </p:spPr>
        <p:txBody>
          <a:bodyPr wrap="none">
            <a:spAutoFit/>
          </a:bodyPr>
          <a:lstStyle/>
          <a:p>
            <a:r>
              <a:rPr lang="en-US" dirty="0"/>
              <a:t>	[Figure]</a:t>
            </a:r>
          </a:p>
        </p:txBody>
      </p:sp>
      <p:sp>
        <p:nvSpPr>
          <p:cNvPr id="6" name="Rectangle 5"/>
          <p:cNvSpPr/>
          <p:nvPr/>
        </p:nvSpPr>
        <p:spPr>
          <a:xfrm>
            <a:off x="4084820" y="190625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rot="10800000" flipH="1">
            <a:off x="252249" y="350520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30"/>
          <p:cNvGrpSpPr/>
          <p:nvPr/>
        </p:nvGrpSpPr>
        <p:grpSpPr>
          <a:xfrm>
            <a:off x="381000" y="2362200"/>
            <a:ext cx="7848601" cy="1143001"/>
            <a:chOff x="381000" y="2362200"/>
            <a:chExt cx="7848601" cy="1143001"/>
          </a:xfrm>
        </p:grpSpPr>
        <p:cxnSp>
          <p:nvCxnSpPr>
            <p:cNvPr id="9" name="Straight Connector 8"/>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Group 31"/>
          <p:cNvGrpSpPr/>
          <p:nvPr/>
        </p:nvGrpSpPr>
        <p:grpSpPr>
          <a:xfrm flipV="1">
            <a:off x="466344" y="3475219"/>
            <a:ext cx="7839457" cy="1371600"/>
            <a:chOff x="381000" y="2362200"/>
            <a:chExt cx="7848601" cy="1143001"/>
          </a:xfrm>
        </p:grpSpPr>
        <p:cxnSp>
          <p:nvCxnSpPr>
            <p:cNvPr id="33" name="Straight Connector 32"/>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487930" y="343864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29600" y="35052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9882" y="2758190"/>
            <a:ext cx="803425" cy="369332"/>
          </a:xfrm>
          <a:prstGeom prst="rect">
            <a:avLst/>
          </a:prstGeom>
          <a:noFill/>
        </p:spPr>
        <p:txBody>
          <a:bodyPr wrap="none" rtlCol="0">
            <a:spAutoFit/>
          </a:bodyPr>
          <a:lstStyle/>
          <a:p>
            <a:r>
              <a:rPr lang="en-US" dirty="0"/>
              <a:t>Object</a:t>
            </a:r>
          </a:p>
        </p:txBody>
      </p:sp>
      <p:sp>
        <p:nvSpPr>
          <p:cNvPr id="42" name="TextBox 41"/>
          <p:cNvSpPr txBox="1"/>
          <p:nvPr/>
        </p:nvSpPr>
        <p:spPr>
          <a:xfrm>
            <a:off x="7692454" y="3690079"/>
            <a:ext cx="1451546" cy="646331"/>
          </a:xfrm>
          <a:prstGeom prst="rect">
            <a:avLst/>
          </a:prstGeom>
          <a:noFill/>
        </p:spPr>
        <p:txBody>
          <a:bodyPr wrap="square" rtlCol="0">
            <a:spAutoFit/>
          </a:bodyPr>
          <a:lstStyle/>
          <a:p>
            <a:r>
              <a:rPr lang="en-US" dirty="0"/>
              <a:t>Convergence Point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a:t>
            </a:fld>
            <a:endParaRPr lang="en-US"/>
          </a:p>
        </p:txBody>
      </p:sp>
    </p:spTree>
    <p:extLst>
      <p:ext uri="{BB962C8B-B14F-4D97-AF65-F5344CB8AC3E}">
        <p14:creationId xmlns:p14="http://schemas.microsoft.com/office/powerpoint/2010/main" val="3202698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4114800" y="198120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a:off x="381000" y="4648200"/>
            <a:ext cx="31242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505200" y="4114800"/>
            <a:ext cx="28194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505200" y="4648200"/>
            <a:ext cx="48006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90500" y="4457700"/>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934494" y="4152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7735094" y="4533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057900" y="4229100"/>
            <a:ext cx="685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39294" y="29329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048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86400" y="4495800"/>
            <a:ext cx="309700" cy="369332"/>
          </a:xfrm>
          <a:prstGeom prst="rect">
            <a:avLst/>
          </a:prstGeom>
          <a:solidFill>
            <a:schemeClr val="accent5">
              <a:lumMod val="20000"/>
              <a:lumOff val="80000"/>
            </a:schemeClr>
          </a:solidFill>
        </p:spPr>
        <p:txBody>
          <a:bodyPr wrap="none" rtlCol="0">
            <a:spAutoFit/>
          </a:bodyPr>
          <a:lstStyle/>
          <a:p>
            <a:r>
              <a:rPr lang="en-US" dirty="0" err="1"/>
              <a:t>s</a:t>
            </a:r>
            <a:r>
              <a:rPr lang="en-US" baseline="-25000" dirty="0" err="1"/>
              <a:t>i</a:t>
            </a:r>
            <a:endParaRPr lang="en-US" baseline="-25000" dirty="0"/>
          </a:p>
        </p:txBody>
      </p:sp>
      <p:sp>
        <p:nvSpPr>
          <p:cNvPr id="26" name="TextBox 25"/>
          <p:cNvSpPr txBox="1"/>
          <p:nvPr/>
        </p:nvSpPr>
        <p:spPr>
          <a:xfrm>
            <a:off x="1828800" y="4495800"/>
            <a:ext cx="356188" cy="369332"/>
          </a:xfrm>
          <a:prstGeom prst="rect">
            <a:avLst/>
          </a:prstGeom>
          <a:solidFill>
            <a:schemeClr val="bg1"/>
          </a:solidFill>
        </p:spPr>
        <p:txBody>
          <a:bodyPr wrap="none" rtlCol="0">
            <a:spAutoFit/>
          </a:bodyPr>
          <a:lstStyle/>
          <a:p>
            <a:r>
              <a:rPr lang="en-US" dirty="0"/>
              <a:t>s</a:t>
            </a:r>
            <a:r>
              <a:rPr lang="en-US" baseline="-25000" dirty="0"/>
              <a:t>o</a:t>
            </a:r>
          </a:p>
        </p:txBody>
      </p:sp>
      <p:sp>
        <p:nvSpPr>
          <p:cNvPr id="27" name="TextBox 26"/>
          <p:cNvSpPr txBox="1"/>
          <p:nvPr/>
        </p:nvSpPr>
        <p:spPr>
          <a:xfrm>
            <a:off x="4800600" y="3886200"/>
            <a:ext cx="309700" cy="369332"/>
          </a:xfrm>
          <a:prstGeom prst="rect">
            <a:avLst/>
          </a:prstGeom>
          <a:solidFill>
            <a:schemeClr val="accent5">
              <a:lumMod val="20000"/>
              <a:lumOff val="80000"/>
            </a:schemeClr>
          </a:solidFill>
        </p:spPr>
        <p:txBody>
          <a:bodyPr wrap="none" rtlCol="0">
            <a:spAutoFit/>
          </a:bodyPr>
          <a:lstStyle/>
          <a:p>
            <a:r>
              <a:rPr lang="en-US" dirty="0"/>
              <a:t>R</a:t>
            </a:r>
            <a:endParaRPr lang="en-US" baseline="-25000" dirty="0"/>
          </a:p>
        </p:txBody>
      </p:sp>
      <p:cxnSp>
        <p:nvCxnSpPr>
          <p:cNvPr id="29" name="Straight Connector 28"/>
          <p:cNvCxnSpPr>
            <a:stCxn id="23" idx="0"/>
          </p:cNvCxnSpPr>
          <p:nvPr/>
        </p:nvCxnSpPr>
        <p:spPr>
          <a:xfrm rot="5400000" flipH="1" flipV="1">
            <a:off x="1543050" y="1162050"/>
            <a:ext cx="1066800" cy="3467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8229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743200" y="2133600"/>
            <a:ext cx="340158" cy="369332"/>
          </a:xfrm>
          <a:prstGeom prst="rect">
            <a:avLst/>
          </a:prstGeom>
          <a:solidFill>
            <a:schemeClr val="bg1"/>
          </a:solidFill>
        </p:spPr>
        <p:txBody>
          <a:bodyPr wrap="none" rtlCol="0">
            <a:spAutoFit/>
          </a:bodyPr>
          <a:lstStyle/>
          <a:p>
            <a:r>
              <a:rPr lang="en-US" dirty="0">
                <a:sym typeface="Symbol"/>
              </a:rPr>
              <a:t></a:t>
            </a:r>
            <a:r>
              <a:rPr lang="en-US" baseline="-25000" dirty="0" err="1">
                <a:sym typeface="Symbol"/>
              </a:rPr>
              <a:t>i</a:t>
            </a:r>
            <a:endParaRPr lang="en-US" baseline="-25000" dirty="0"/>
          </a:p>
        </p:txBody>
      </p:sp>
      <p:sp>
        <p:nvSpPr>
          <p:cNvPr id="35" name="TextBox 34"/>
          <p:cNvSpPr txBox="1"/>
          <p:nvPr/>
        </p:nvSpPr>
        <p:spPr>
          <a:xfrm>
            <a:off x="3886200" y="2895600"/>
            <a:ext cx="309700" cy="369332"/>
          </a:xfrm>
          <a:prstGeom prst="rect">
            <a:avLst/>
          </a:prstGeom>
          <a:solidFill>
            <a:schemeClr val="accent5">
              <a:lumMod val="20000"/>
              <a:lumOff val="80000"/>
            </a:schemeClr>
          </a:solidFill>
        </p:spPr>
        <p:txBody>
          <a:bodyPr wrap="none" rtlCol="0">
            <a:spAutoFit/>
          </a:bodyPr>
          <a:lstStyle/>
          <a:p>
            <a:r>
              <a:rPr lang="en-US" dirty="0"/>
              <a:t>d</a:t>
            </a:r>
            <a:endParaRPr lang="en-US" baseline="-25000" dirty="0"/>
          </a:p>
        </p:txBody>
      </p:sp>
      <p:cxnSp>
        <p:nvCxnSpPr>
          <p:cNvPr id="37" name="Straight Connector 36"/>
          <p:cNvCxnSpPr>
            <a:endCxn id="24" idx="1"/>
          </p:cNvCxnSpPr>
          <p:nvPr/>
        </p:nvCxnSpPr>
        <p:spPr>
          <a:xfrm>
            <a:off x="2362200" y="1676400"/>
            <a:ext cx="3973559" cy="1763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18949663" flipV="1">
            <a:off x="959404" y="3055682"/>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3276600" y="2590800"/>
            <a:ext cx="330540" cy="369332"/>
          </a:xfrm>
          <a:prstGeom prst="rect">
            <a:avLst/>
          </a:prstGeom>
          <a:noFill/>
        </p:spPr>
        <p:txBody>
          <a:bodyPr wrap="none" rtlCol="0">
            <a:spAutoFit/>
          </a:bodyPr>
          <a:lstStyle/>
          <a:p>
            <a:r>
              <a:rPr lang="en-US" dirty="0">
                <a:sym typeface="Symbol"/>
              </a:rPr>
              <a:t></a:t>
            </a:r>
            <a:endParaRPr lang="en-US" dirty="0"/>
          </a:p>
        </p:txBody>
      </p:sp>
      <p:sp>
        <p:nvSpPr>
          <p:cNvPr id="42" name="TextBox 41"/>
          <p:cNvSpPr txBox="1"/>
          <p:nvPr/>
        </p:nvSpPr>
        <p:spPr>
          <a:xfrm>
            <a:off x="4953000" y="2057400"/>
            <a:ext cx="356188" cy="369332"/>
          </a:xfrm>
          <a:prstGeom prst="rect">
            <a:avLst/>
          </a:prstGeom>
          <a:solidFill>
            <a:schemeClr val="accent5">
              <a:lumMod val="20000"/>
              <a:lumOff val="80000"/>
            </a:schemeClr>
          </a:solidFill>
        </p:spPr>
        <p:txBody>
          <a:bodyPr wrap="none" rtlCol="0">
            <a:spAutoFit/>
          </a:bodyPr>
          <a:lstStyle/>
          <a:p>
            <a:r>
              <a:rPr lang="en-US" dirty="0">
                <a:sym typeface="Symbol"/>
              </a:rPr>
              <a:t></a:t>
            </a:r>
            <a:r>
              <a:rPr lang="en-US" baseline="-25000" dirty="0">
                <a:sym typeface="Symbol"/>
              </a:rPr>
              <a:t>t</a:t>
            </a:r>
            <a:endParaRPr lang="en-US" baseline="-25000" dirty="0"/>
          </a:p>
        </p:txBody>
      </p:sp>
      <p:sp>
        <p:nvSpPr>
          <p:cNvPr id="43" name="Freeform 42"/>
          <p:cNvSpPr/>
          <p:nvPr/>
        </p:nvSpPr>
        <p:spPr>
          <a:xfrm>
            <a:off x="4800600" y="2362200"/>
            <a:ext cx="257332" cy="374754"/>
          </a:xfrm>
          <a:custGeom>
            <a:avLst/>
            <a:gdLst>
              <a:gd name="connsiteX0" fmla="*/ 194872 w 257332"/>
              <a:gd name="connsiteY0" fmla="*/ 0 h 374754"/>
              <a:gd name="connsiteX1" fmla="*/ 104931 w 257332"/>
              <a:gd name="connsiteY1" fmla="*/ 164892 h 374754"/>
              <a:gd name="connsiteX2" fmla="*/ 239843 w 257332"/>
              <a:gd name="connsiteY2" fmla="*/ 164892 h 374754"/>
              <a:gd name="connsiteX3" fmla="*/ 0 w 257332"/>
              <a:gd name="connsiteY3" fmla="*/ 374754 h 374754"/>
            </a:gdLst>
            <a:ahLst/>
            <a:cxnLst>
              <a:cxn ang="0">
                <a:pos x="connsiteX0" y="connsiteY0"/>
              </a:cxn>
              <a:cxn ang="0">
                <a:pos x="connsiteX1" y="connsiteY1"/>
              </a:cxn>
              <a:cxn ang="0">
                <a:pos x="connsiteX2" y="connsiteY2"/>
              </a:cxn>
              <a:cxn ang="0">
                <a:pos x="connsiteX3" y="connsiteY3"/>
              </a:cxn>
            </a:cxnLst>
            <a:rect l="l" t="t" r="r" b="b"/>
            <a:pathLst>
              <a:path w="257332" h="374754">
                <a:moveTo>
                  <a:pt x="194872" y="0"/>
                </a:moveTo>
                <a:cubicBezTo>
                  <a:pt x="146154" y="68705"/>
                  <a:pt x="97436" y="137410"/>
                  <a:pt x="104931" y="164892"/>
                </a:cubicBezTo>
                <a:cubicBezTo>
                  <a:pt x="112426" y="192374"/>
                  <a:pt x="257332" y="129915"/>
                  <a:pt x="239843" y="164892"/>
                </a:cubicBezTo>
                <a:cubicBezTo>
                  <a:pt x="222355" y="199869"/>
                  <a:pt x="0" y="374754"/>
                  <a:pt x="0" y="374754"/>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5088340" y="3088943"/>
            <a:ext cx="31130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5" name="TextBox 44"/>
          <p:cNvSpPr txBox="1"/>
          <p:nvPr/>
        </p:nvSpPr>
        <p:spPr>
          <a:xfrm>
            <a:off x="6781800" y="3124200"/>
            <a:ext cx="27924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7" name="Arc 46"/>
          <p:cNvSpPr/>
          <p:nvPr/>
        </p:nvSpPr>
        <p:spPr>
          <a:xfrm>
            <a:off x="3312826" y="2208551"/>
            <a:ext cx="1029325" cy="533400"/>
          </a:xfrm>
          <a:prstGeom prst="arc">
            <a:avLst>
              <a:gd name="adj1" fmla="val 690790"/>
              <a:gd name="adj2" fmla="val 10272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1600200" y="3048000"/>
            <a:ext cx="330540" cy="369332"/>
          </a:xfrm>
          <a:prstGeom prst="rect">
            <a:avLst/>
          </a:prstGeom>
          <a:noFill/>
        </p:spPr>
        <p:txBody>
          <a:bodyPr wrap="none" rtlCol="0">
            <a:spAutoFit/>
          </a:bodyPr>
          <a:lstStyle/>
          <a:p>
            <a:r>
              <a:rPr lang="en-US" dirty="0">
                <a:sym typeface="Symbol"/>
              </a:rPr>
              <a:t></a:t>
            </a:r>
            <a:endParaRPr lang="en-US" dirty="0"/>
          </a:p>
        </p:txBody>
      </p:sp>
      <p:sp>
        <p:nvSpPr>
          <p:cNvPr id="49" name="TextBox 48"/>
          <p:cNvSpPr txBox="1"/>
          <p:nvPr/>
        </p:nvSpPr>
        <p:spPr>
          <a:xfrm>
            <a:off x="3505200" y="1752600"/>
            <a:ext cx="317716" cy="369332"/>
          </a:xfrm>
          <a:prstGeom prst="rect">
            <a:avLst/>
          </a:prstGeom>
          <a:solidFill>
            <a:schemeClr val="bg1"/>
          </a:solidFill>
        </p:spPr>
        <p:txBody>
          <a:bodyPr wrap="none" rtlCol="0">
            <a:spAutoFit/>
          </a:bodyPr>
          <a:lstStyle/>
          <a:p>
            <a:r>
              <a:rPr lang="en-US" dirty="0"/>
              <a:t>A</a:t>
            </a:r>
            <a:endParaRPr lang="en-US" baseline="-25000" dirty="0"/>
          </a:p>
        </p:txBody>
      </p:sp>
      <p:sp>
        <p:nvSpPr>
          <p:cNvPr id="50" name="Arc 49"/>
          <p:cNvSpPr/>
          <p:nvPr/>
        </p:nvSpPr>
        <p:spPr>
          <a:xfrm rot="7668653" flipV="1">
            <a:off x="3246448" y="2058605"/>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8949663" flipH="1">
            <a:off x="7209159" y="3153427"/>
            <a:ext cx="426874" cy="30627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a:off x="3810000" y="2286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31098" y="2839386"/>
            <a:ext cx="290464" cy="369332"/>
          </a:xfrm>
          <a:prstGeom prst="rect">
            <a:avLst/>
          </a:prstGeom>
          <a:solidFill>
            <a:schemeClr val="bg1"/>
          </a:solidFill>
        </p:spPr>
        <p:txBody>
          <a:bodyPr wrap="none" rtlCol="0">
            <a:spAutoFit/>
          </a:bodyPr>
          <a:lstStyle/>
          <a:p>
            <a:r>
              <a:rPr lang="en-US" dirty="0"/>
              <a:t>S</a:t>
            </a:r>
            <a:endParaRPr lang="en-US" baseline="-25000" dirty="0"/>
          </a:p>
        </p:txBody>
      </p:sp>
      <p:sp>
        <p:nvSpPr>
          <p:cNvPr id="62" name="TextBox 61"/>
          <p:cNvSpPr txBox="1"/>
          <p:nvPr/>
        </p:nvSpPr>
        <p:spPr>
          <a:xfrm>
            <a:off x="8064708" y="2864371"/>
            <a:ext cx="303288" cy="369332"/>
          </a:xfrm>
          <a:prstGeom prst="rect">
            <a:avLst/>
          </a:prstGeom>
          <a:solidFill>
            <a:schemeClr val="accent5">
              <a:lumMod val="20000"/>
              <a:lumOff val="80000"/>
            </a:schemeClr>
          </a:solidFill>
        </p:spPr>
        <p:txBody>
          <a:bodyPr wrap="none" rtlCol="0">
            <a:spAutoFit/>
          </a:bodyPr>
          <a:lstStyle/>
          <a:p>
            <a:r>
              <a:rPr lang="en-US" dirty="0"/>
              <a:t>P</a:t>
            </a:r>
            <a:endParaRPr lang="en-US" baseline="-25000" dirty="0"/>
          </a:p>
        </p:txBody>
      </p:sp>
      <p:sp>
        <p:nvSpPr>
          <p:cNvPr id="64" name="TextBox 63"/>
          <p:cNvSpPr txBox="1"/>
          <p:nvPr/>
        </p:nvSpPr>
        <p:spPr>
          <a:xfrm>
            <a:off x="6253399" y="3481466"/>
            <a:ext cx="308098" cy="369332"/>
          </a:xfrm>
          <a:prstGeom prst="rect">
            <a:avLst/>
          </a:prstGeom>
          <a:solidFill>
            <a:schemeClr val="accent5">
              <a:lumMod val="20000"/>
              <a:lumOff val="80000"/>
            </a:schemeClr>
          </a:solidFill>
        </p:spPr>
        <p:txBody>
          <a:bodyPr wrap="none" rtlCol="0">
            <a:spAutoFit/>
          </a:bodyPr>
          <a:lstStyle/>
          <a:p>
            <a:r>
              <a:rPr lang="en-US" dirty="0"/>
              <a:t>C</a:t>
            </a:r>
            <a:endParaRPr lang="en-US" baseline="-25000" dirty="0"/>
          </a:p>
        </p:txBody>
      </p:sp>
      <p:cxnSp>
        <p:nvCxnSpPr>
          <p:cNvPr id="7" name="Straight Connector 6"/>
          <p:cNvCxnSpPr/>
          <p:nvPr/>
        </p:nvCxnSpPr>
        <p:spPr>
          <a:xfrm rot="10800000" flipH="1">
            <a:off x="252249" y="347522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24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rot="10800000">
            <a:off x="3810000" y="2362200"/>
            <a:ext cx="4495800" cy="1066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87648" y="3513945"/>
            <a:ext cx="316112" cy="369332"/>
          </a:xfrm>
          <a:prstGeom prst="rect">
            <a:avLst/>
          </a:prstGeom>
          <a:solidFill>
            <a:schemeClr val="accent5">
              <a:lumMod val="20000"/>
              <a:lumOff val="80000"/>
            </a:schemeClr>
          </a:solidFill>
        </p:spPr>
        <p:txBody>
          <a:bodyPr wrap="none" rtlCol="0">
            <a:spAutoFit/>
          </a:bodyPr>
          <a:lstStyle/>
          <a:p>
            <a:r>
              <a:rPr lang="en-US" dirty="0"/>
              <a:t>V</a:t>
            </a:r>
            <a:endParaRPr lang="en-US" baseline="-25000" dirty="0"/>
          </a:p>
        </p:txBody>
      </p:sp>
      <p:sp>
        <p:nvSpPr>
          <p:cNvPr id="70" name="Oval 69"/>
          <p:cNvSpPr/>
          <p:nvPr/>
        </p:nvSpPr>
        <p:spPr>
          <a:xfrm>
            <a:off x="3763810" y="344649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2186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383431" y="209863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632018" y="219481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2858120" y="226852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3099211" y="235721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3309072" y="243216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2"/>
          <p:cNvGrpSpPr/>
          <p:nvPr/>
        </p:nvGrpSpPr>
        <p:grpSpPr>
          <a:xfrm rot="2738990">
            <a:off x="2893104" y="1546503"/>
            <a:ext cx="1538990" cy="199864"/>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8" name="Group 64"/>
          <p:cNvGrpSpPr/>
          <p:nvPr/>
        </p:nvGrpSpPr>
        <p:grpSpPr>
          <a:xfrm rot="2738990">
            <a:off x="3570160" y="2148609"/>
            <a:ext cx="1538990" cy="199864"/>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rot="18850252">
            <a:off x="4008331" y="514729"/>
            <a:ext cx="279660"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8850252">
            <a:off x="3911911" y="537977"/>
            <a:ext cx="161718"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972425" y="721871"/>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772400" y="693296"/>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25"/>
          <p:cNvGrpSpPr/>
          <p:nvPr/>
        </p:nvGrpSpPr>
        <p:grpSpPr>
          <a:xfrm>
            <a:off x="3038021" y="1143001"/>
            <a:ext cx="2336048" cy="1799430"/>
            <a:chOff x="8572046" y="852738"/>
            <a:chExt cx="2336048" cy="1470567"/>
          </a:xfrm>
        </p:grpSpPr>
        <p:cxnSp>
          <p:nvCxnSpPr>
            <p:cNvPr id="80" name="Straight Connector 79"/>
            <p:cNvCxnSpPr/>
            <p:nvPr/>
          </p:nvCxnSpPr>
          <p:spPr>
            <a:xfrm rot="16200000" flipV="1">
              <a:off x="1016520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001047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985575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970103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954631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939159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923686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908214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2742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877270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V="1">
              <a:off x="861798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flipV="1">
              <a:off x="8463260"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V="1">
              <a:off x="8308538"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V="1">
              <a:off x="8153816"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7999094"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7855643" y="1569143"/>
              <a:ext cx="145231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rot="18850252">
            <a:off x="4050599" y="567345"/>
            <a:ext cx="82928" cy="301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9" name="Straight Connector 78"/>
          <p:cNvCxnSpPr/>
          <p:nvPr/>
        </p:nvCxnSpPr>
        <p:spPr>
          <a:xfrm rot="10800000">
            <a:off x="4143374" y="2036926"/>
            <a:ext cx="1990727" cy="204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3" name="Group 52"/>
          <p:cNvGrpSpPr/>
          <p:nvPr/>
        </p:nvGrpSpPr>
        <p:grpSpPr>
          <a:xfrm rot="2738990">
            <a:off x="2872468" y="1595534"/>
            <a:ext cx="1538990" cy="142147"/>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4" name="Group 64"/>
          <p:cNvGrpSpPr/>
          <p:nvPr/>
        </p:nvGrpSpPr>
        <p:grpSpPr>
          <a:xfrm rot="2738990">
            <a:off x="3754730" y="2436562"/>
            <a:ext cx="1538990" cy="129997"/>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rot="16200000" flipV="1">
            <a:off x="5086582"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16200000" flipV="1">
            <a:off x="4931860"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V="1">
            <a:off x="4777138"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16200000" flipV="1">
            <a:off x="4635728" y="2031322"/>
            <a:ext cx="177709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DCIM\100CASIO\CIMG0112.JPG"/>
          <p:cNvPicPr>
            <a:picLocks noChangeAspect="1" noChangeArrowheads="1"/>
          </p:cNvPicPr>
          <p:nvPr/>
        </p:nvPicPr>
        <p:blipFill>
          <a:blip r:embed="rId2" cstate="print"/>
          <a:srcRect/>
          <a:stretch>
            <a:fillRect/>
          </a:stretch>
        </p:blipFill>
        <p:spPr bwMode="auto">
          <a:xfrm>
            <a:off x="5141626" y="3856219"/>
            <a:ext cx="4002374" cy="3001781"/>
          </a:xfrm>
          <a:prstGeom prst="rect">
            <a:avLst/>
          </a:prstGeom>
          <a:noFill/>
        </p:spPr>
      </p:pic>
      <p:pic>
        <p:nvPicPr>
          <p:cNvPr id="1027" name="Picture 3" descr="F:\DCIM\100CASIO\CIMG0109.JPG"/>
          <p:cNvPicPr>
            <a:picLocks noChangeAspect="1" noChangeArrowheads="1"/>
          </p:cNvPicPr>
          <p:nvPr/>
        </p:nvPicPr>
        <p:blipFill>
          <a:blip r:embed="rId3" cstate="print"/>
          <a:srcRect/>
          <a:stretch>
            <a:fillRect/>
          </a:stretch>
        </p:blipFill>
        <p:spPr bwMode="auto">
          <a:xfrm>
            <a:off x="0" y="0"/>
            <a:ext cx="4092315" cy="3102964"/>
          </a:xfrm>
          <a:prstGeom prst="rect">
            <a:avLst/>
          </a:prstGeom>
          <a:noFill/>
        </p:spPr>
      </p:pic>
      <p:pic>
        <p:nvPicPr>
          <p:cNvPr id="1028" name="Picture 4" descr="F:\DCIM\100CASIO\CIMG0107.JPG"/>
          <p:cNvPicPr>
            <a:picLocks noChangeAspect="1" noChangeArrowheads="1"/>
          </p:cNvPicPr>
          <p:nvPr/>
        </p:nvPicPr>
        <p:blipFill>
          <a:blip r:embed="rId4" cstate="print"/>
          <a:srcRect/>
          <a:stretch>
            <a:fillRect/>
          </a:stretch>
        </p:blipFill>
        <p:spPr bwMode="auto">
          <a:xfrm>
            <a:off x="5126630" y="0"/>
            <a:ext cx="3987384" cy="2990538"/>
          </a:xfrm>
          <a:prstGeom prst="rect">
            <a:avLst/>
          </a:prstGeom>
          <a:noFill/>
        </p:spPr>
      </p:pic>
      <p:pic>
        <p:nvPicPr>
          <p:cNvPr id="1029" name="Picture 5" descr="F:\DCIM\100CASIO\CIMG0104.JPG"/>
          <p:cNvPicPr>
            <a:picLocks noChangeAspect="1" noChangeArrowheads="1"/>
          </p:cNvPicPr>
          <p:nvPr/>
        </p:nvPicPr>
        <p:blipFill>
          <a:blip r:embed="rId5" cstate="print"/>
          <a:srcRect/>
          <a:stretch>
            <a:fillRect/>
          </a:stretch>
        </p:blipFill>
        <p:spPr bwMode="auto">
          <a:xfrm>
            <a:off x="0" y="3710065"/>
            <a:ext cx="4197246" cy="3147935"/>
          </a:xfrm>
          <a:prstGeom prst="rect">
            <a:avLst/>
          </a:prstGeom>
          <a:noFill/>
        </p:spPr>
      </p:pic>
      <p:sp>
        <p:nvSpPr>
          <p:cNvPr id="7" name="TextBox 6"/>
          <p:cNvSpPr txBox="1"/>
          <p:nvPr/>
        </p:nvSpPr>
        <p:spPr>
          <a:xfrm>
            <a:off x="119921" y="959370"/>
            <a:ext cx="529312" cy="461665"/>
          </a:xfrm>
          <a:prstGeom prst="rect">
            <a:avLst/>
          </a:prstGeom>
          <a:noFill/>
        </p:spPr>
        <p:txBody>
          <a:bodyPr wrap="none" rtlCol="0">
            <a:spAutoFit/>
          </a:bodyPr>
          <a:lstStyle/>
          <a:p>
            <a:r>
              <a:rPr lang="en-US" sz="2400" b="1" dirty="0">
                <a:solidFill>
                  <a:schemeClr val="bg1"/>
                </a:solidFill>
              </a:rPr>
              <a:t>(a)</a:t>
            </a:r>
          </a:p>
        </p:txBody>
      </p:sp>
      <p:sp>
        <p:nvSpPr>
          <p:cNvPr id="8" name="TextBox 7"/>
          <p:cNvSpPr txBox="1"/>
          <p:nvPr/>
        </p:nvSpPr>
        <p:spPr>
          <a:xfrm>
            <a:off x="4769370" y="959370"/>
            <a:ext cx="542136" cy="461665"/>
          </a:xfrm>
          <a:prstGeom prst="rect">
            <a:avLst/>
          </a:prstGeom>
          <a:noFill/>
        </p:spPr>
        <p:txBody>
          <a:bodyPr wrap="none" rtlCol="0">
            <a:spAutoFit/>
          </a:bodyPr>
          <a:lstStyle/>
          <a:p>
            <a:r>
              <a:rPr lang="en-US" sz="2400" b="1" dirty="0">
                <a:solidFill>
                  <a:schemeClr val="bg1"/>
                </a:solidFill>
              </a:rPr>
              <a:t>(b)</a:t>
            </a:r>
          </a:p>
        </p:txBody>
      </p:sp>
      <p:sp>
        <p:nvSpPr>
          <p:cNvPr id="9" name="TextBox 8"/>
          <p:cNvSpPr txBox="1"/>
          <p:nvPr/>
        </p:nvSpPr>
        <p:spPr>
          <a:xfrm>
            <a:off x="131944" y="4489553"/>
            <a:ext cx="505267" cy="461665"/>
          </a:xfrm>
          <a:prstGeom prst="rect">
            <a:avLst/>
          </a:prstGeom>
          <a:noFill/>
        </p:spPr>
        <p:txBody>
          <a:bodyPr wrap="none" rtlCol="0">
            <a:spAutoFit/>
          </a:bodyPr>
          <a:lstStyle/>
          <a:p>
            <a:r>
              <a:rPr lang="en-US" sz="2400" b="1" dirty="0">
                <a:solidFill>
                  <a:schemeClr val="bg1"/>
                </a:solidFill>
              </a:rPr>
              <a:t>(c)</a:t>
            </a:r>
          </a:p>
        </p:txBody>
      </p:sp>
      <p:sp>
        <p:nvSpPr>
          <p:cNvPr id="10" name="TextBox 9"/>
          <p:cNvSpPr txBox="1"/>
          <p:nvPr/>
        </p:nvSpPr>
        <p:spPr>
          <a:xfrm>
            <a:off x="4769370" y="4489553"/>
            <a:ext cx="542136" cy="461665"/>
          </a:xfrm>
          <a:prstGeom prst="rect">
            <a:avLst/>
          </a:prstGeom>
          <a:noFill/>
        </p:spPr>
        <p:txBody>
          <a:bodyPr wrap="none" rtlCol="0">
            <a:spAutoFit/>
          </a:bodyPr>
          <a:lstStyle/>
          <a:p>
            <a:r>
              <a:rPr lang="en-US" sz="2400" b="1" dirty="0">
                <a:solidFill>
                  <a:schemeClr val="bg1"/>
                </a:solidFill>
              </a:rPr>
              <a:t>(d)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CIM\100CASIO\CIMG0114.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1199213" y="3927423"/>
            <a:ext cx="2087495" cy="523220"/>
          </a:xfrm>
          <a:prstGeom prst="rect">
            <a:avLst/>
          </a:prstGeom>
          <a:noFill/>
        </p:spPr>
        <p:txBody>
          <a:bodyPr wrap="none" rtlCol="0">
            <a:spAutoFit/>
          </a:bodyPr>
          <a:lstStyle/>
          <a:p>
            <a:r>
              <a:rPr lang="en-US" sz="2800" dirty="0">
                <a:solidFill>
                  <a:schemeClr val="bg1"/>
                </a:solidFill>
              </a:rPr>
              <a:t>Laser Pointer</a:t>
            </a:r>
          </a:p>
        </p:txBody>
      </p:sp>
      <p:sp>
        <p:nvSpPr>
          <p:cNvPr id="5" name="TextBox 4"/>
          <p:cNvSpPr txBox="1"/>
          <p:nvPr/>
        </p:nvSpPr>
        <p:spPr>
          <a:xfrm>
            <a:off x="2518348" y="2653258"/>
            <a:ext cx="1869743" cy="461665"/>
          </a:xfrm>
          <a:prstGeom prst="rect">
            <a:avLst/>
          </a:prstGeom>
          <a:noFill/>
        </p:spPr>
        <p:txBody>
          <a:bodyPr wrap="none" rtlCol="0">
            <a:spAutoFit/>
          </a:bodyPr>
          <a:lstStyle/>
          <a:p>
            <a:r>
              <a:rPr lang="en-US" sz="2400" dirty="0">
                <a:solidFill>
                  <a:schemeClr val="bg1"/>
                </a:solidFill>
              </a:rPr>
              <a:t>Beam Splitter</a:t>
            </a:r>
          </a:p>
        </p:txBody>
      </p:sp>
      <p:sp>
        <p:nvSpPr>
          <p:cNvPr id="6" name="TextBox 5"/>
          <p:cNvSpPr txBox="1"/>
          <p:nvPr/>
        </p:nvSpPr>
        <p:spPr>
          <a:xfrm>
            <a:off x="2325974" y="737017"/>
            <a:ext cx="1466537" cy="1200329"/>
          </a:xfrm>
          <a:prstGeom prst="rect">
            <a:avLst/>
          </a:prstGeom>
          <a:noFill/>
        </p:spPr>
        <p:txBody>
          <a:bodyPr wrap="square" rtlCol="0">
            <a:spAutoFit/>
          </a:bodyPr>
          <a:lstStyle/>
          <a:p>
            <a:pPr algn="r"/>
            <a:r>
              <a:rPr lang="en-US" sz="2400" dirty="0">
                <a:solidFill>
                  <a:schemeClr val="bg1"/>
                </a:solidFill>
              </a:rPr>
              <a:t>Internally Reflected Beam</a:t>
            </a:r>
          </a:p>
        </p:txBody>
      </p:sp>
      <p:sp>
        <p:nvSpPr>
          <p:cNvPr id="7" name="TextBox 6"/>
          <p:cNvSpPr txBox="1"/>
          <p:nvPr/>
        </p:nvSpPr>
        <p:spPr>
          <a:xfrm>
            <a:off x="6190937" y="4052341"/>
            <a:ext cx="1978702" cy="1569660"/>
          </a:xfrm>
          <a:prstGeom prst="rect">
            <a:avLst/>
          </a:prstGeom>
          <a:noFill/>
        </p:spPr>
        <p:txBody>
          <a:bodyPr wrap="square" rtlCol="0">
            <a:spAutoFit/>
          </a:bodyPr>
          <a:lstStyle/>
          <a:p>
            <a:pPr algn="r"/>
            <a:r>
              <a:rPr lang="en-US" sz="2400" dirty="0">
                <a:solidFill>
                  <a:schemeClr val="bg1"/>
                </a:solidFill>
              </a:rPr>
              <a:t>Frustrated Total Internal Reflection Beam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1217134"/>
            <a:ext cx="3072437" cy="4252871"/>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016301" y="1262376"/>
            <a:ext cx="2874833" cy="429980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620037" y="1263312"/>
            <a:ext cx="3523963" cy="4343009"/>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rot="16200000" flipH="1">
            <a:off x="3646488" y="4630738"/>
            <a:ext cx="1974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614863" y="5600700"/>
            <a:ext cx="3892550" cy="7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900613" y="3657600"/>
            <a:ext cx="414337" cy="1960563"/>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1" name="Freeform 20"/>
          <p:cNvSpPr/>
          <p:nvPr/>
        </p:nvSpPr>
        <p:spPr>
          <a:xfrm>
            <a:off x="5843588" y="4397375"/>
            <a:ext cx="463550" cy="1206500"/>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2" name="Freeform 21"/>
          <p:cNvSpPr/>
          <p:nvPr/>
        </p:nvSpPr>
        <p:spPr>
          <a:xfrm>
            <a:off x="6727825" y="4864100"/>
            <a:ext cx="646113" cy="733425"/>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3" name="Freeform 22"/>
          <p:cNvSpPr/>
          <p:nvPr/>
        </p:nvSpPr>
        <p:spPr>
          <a:xfrm>
            <a:off x="7688263" y="5205413"/>
            <a:ext cx="646112" cy="404812"/>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653319" name="TextBox 24"/>
          <p:cNvSpPr txBox="1">
            <a:spLocks noChangeArrowheads="1"/>
          </p:cNvSpPr>
          <p:nvPr/>
        </p:nvSpPr>
        <p:spPr bwMode="auto">
          <a:xfrm>
            <a:off x="6040438" y="5819775"/>
            <a:ext cx="1416050" cy="307975"/>
          </a:xfrm>
          <a:prstGeom prst="rect">
            <a:avLst/>
          </a:prstGeom>
          <a:noFill/>
          <a:ln w="9525">
            <a:noFill/>
            <a:miter lim="800000"/>
            <a:headEnd/>
            <a:tailEnd/>
          </a:ln>
        </p:spPr>
        <p:txBody>
          <a:bodyPr wrap="none">
            <a:spAutoFit/>
          </a:bodyPr>
          <a:lstStyle/>
          <a:p>
            <a:r>
              <a:rPr lang="en-US" sz="1400"/>
              <a:t>Frequency (Hz)</a:t>
            </a:r>
          </a:p>
        </p:txBody>
      </p:sp>
      <p:sp>
        <p:nvSpPr>
          <p:cNvPr id="653320" name="TextBox 25"/>
          <p:cNvSpPr txBox="1">
            <a:spLocks noChangeArrowheads="1"/>
          </p:cNvSpPr>
          <p:nvPr/>
        </p:nvSpPr>
        <p:spPr bwMode="auto">
          <a:xfrm rot="-5400000">
            <a:off x="3720307" y="4425156"/>
            <a:ext cx="1516062" cy="307975"/>
          </a:xfrm>
          <a:prstGeom prst="rect">
            <a:avLst/>
          </a:prstGeom>
          <a:noFill/>
          <a:ln w="9525">
            <a:noFill/>
            <a:miter lim="800000"/>
            <a:headEnd/>
            <a:tailEnd/>
          </a:ln>
        </p:spPr>
        <p:txBody>
          <a:bodyPr wrap="none">
            <a:spAutoFit/>
          </a:bodyPr>
          <a:lstStyle/>
          <a:p>
            <a:r>
              <a:rPr lang="en-US" sz="1400"/>
              <a:t>Input Impedance</a:t>
            </a:r>
          </a:p>
        </p:txBody>
      </p:sp>
      <p:sp>
        <p:nvSpPr>
          <p:cNvPr id="653321" name="Title 9"/>
          <p:cNvSpPr>
            <a:spLocks noGrp="1"/>
          </p:cNvSpPr>
          <p:nvPr>
            <p:ph type="title"/>
          </p:nvPr>
        </p:nvSpPr>
        <p:spPr/>
        <p:txBody>
          <a:bodyPr/>
          <a:lstStyle/>
          <a:p>
            <a:r>
              <a:rPr lang="en-US" dirty="0"/>
              <a:t>Question 14.10</a:t>
            </a:r>
          </a:p>
        </p:txBody>
      </p:sp>
      <p:sp>
        <p:nvSpPr>
          <p:cNvPr id="653322" name="Content Placeholder 10"/>
          <p:cNvSpPr>
            <a:spLocks noGrp="1"/>
          </p:cNvSpPr>
          <p:nvPr>
            <p:ph idx="1"/>
          </p:nvPr>
        </p:nvSpPr>
        <p:spPr>
          <a:xfrm>
            <a:off x="457200" y="1371600"/>
            <a:ext cx="3362325" cy="4754563"/>
          </a:xfrm>
        </p:spPr>
        <p:txBody>
          <a:bodyPr/>
          <a:lstStyle/>
          <a:p>
            <a:pPr>
              <a:buFontTx/>
              <a:buNone/>
            </a:pPr>
            <a:r>
              <a:rPr lang="en-US" sz="2400"/>
              <a:t>In the graph to the right, the peaks tell us …</a:t>
            </a:r>
          </a:p>
          <a:p>
            <a:pPr>
              <a:buFontTx/>
              <a:buNone/>
            </a:pPr>
            <a:r>
              <a:rPr lang="en-US" sz="2400"/>
              <a:t>a) Which frequencies are in a musical note</a:t>
            </a:r>
          </a:p>
          <a:p>
            <a:pPr>
              <a:buFontTx/>
              <a:buNone/>
            </a:pPr>
            <a:r>
              <a:rPr lang="en-US" sz="2400"/>
              <a:t>b) Which frequencies will cause standing waves</a:t>
            </a:r>
          </a:p>
          <a:p>
            <a:pPr>
              <a:buFontTx/>
              <a:buNone/>
            </a:pPr>
            <a:r>
              <a:rPr lang="en-US" sz="2400"/>
              <a:t>Which frequencies sound good</a:t>
            </a:r>
          </a:p>
          <a:p>
            <a:pPr>
              <a:buFontTx/>
              <a:buNone/>
            </a:pPr>
            <a:r>
              <a:rPr lang="en-US" sz="2400"/>
              <a:t>Which frequencies are in tune.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3"/>
          <p:cNvSpPr>
            <a:spLocks noGrp="1"/>
          </p:cNvSpPr>
          <p:nvPr>
            <p:ph type="sldNum" sz="quarter" idx="12"/>
          </p:nvPr>
        </p:nvSpPr>
        <p:spPr>
          <a:noFill/>
        </p:spPr>
        <p:txBody>
          <a:bodyPr/>
          <a:lstStyle/>
          <a:p>
            <a:fld id="{1F27B381-F9DD-483B-820F-F26E9F6A040F}" type="slidenum">
              <a:rPr lang="en-US" smtClean="0"/>
              <a:pPr/>
              <a:t>8</a:t>
            </a:fld>
            <a:endParaRPr lang="en-US"/>
          </a:p>
        </p:txBody>
      </p:sp>
      <p:sp>
        <p:nvSpPr>
          <p:cNvPr id="162819" name="Text Box 3"/>
          <p:cNvSpPr txBox="1">
            <a:spLocks noChangeArrowheads="1"/>
          </p:cNvSpPr>
          <p:nvPr/>
        </p:nvSpPr>
        <p:spPr bwMode="auto">
          <a:xfrm>
            <a:off x="609600" y="1179513"/>
            <a:ext cx="7620000" cy="4555093"/>
          </a:xfrm>
          <a:prstGeom prst="rect">
            <a:avLst/>
          </a:prstGeom>
          <a:noFill/>
          <a:ln w="9525">
            <a:noFill/>
            <a:miter lim="800000"/>
            <a:headEnd/>
            <a:tailEnd/>
          </a:ln>
        </p:spPr>
        <p:txBody>
          <a:bodyPr>
            <a:spAutoFit/>
          </a:bodyPr>
          <a:lstStyle/>
          <a:p>
            <a:pPr marL="342900" indent="-342900">
              <a:spcBef>
                <a:spcPct val="50000"/>
              </a:spcBef>
            </a:pPr>
            <a:r>
              <a:rPr lang="en-US" sz="2000" dirty="0">
                <a:solidFill>
                  <a:srgbClr val="000000"/>
                </a:solidFill>
                <a:latin typeface="Times New Roman" pitchFamily="18" charset="0"/>
                <a:cs typeface="Times New Roman" pitchFamily="18" charset="0"/>
              </a:rPr>
              <a:t>If beam 1 is an incident beam, which of the other four beams lines are reflected beams and which are refracted beams?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2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4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3,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All five of the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other lines are reflected. </a:t>
            </a:r>
          </a:p>
        </p:txBody>
      </p:sp>
      <p:sp>
        <p:nvSpPr>
          <p:cNvPr id="162820"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2822" name="Rectangle 7"/>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223.14.4</a:t>
            </a:r>
          </a:p>
        </p:txBody>
      </p:sp>
      <p:grpSp>
        <p:nvGrpSpPr>
          <p:cNvPr id="11" name="Group 10">
            <a:extLst>
              <a:ext uri="{FF2B5EF4-FFF2-40B4-BE49-F238E27FC236}">
                <a16:creationId xmlns:a16="http://schemas.microsoft.com/office/drawing/2014/main" id="{E366794A-5CE4-2357-96B5-22A86F428DB4}"/>
              </a:ext>
            </a:extLst>
          </p:cNvPr>
          <p:cNvGrpSpPr/>
          <p:nvPr/>
        </p:nvGrpSpPr>
        <p:grpSpPr>
          <a:xfrm>
            <a:off x="3769010" y="2301196"/>
            <a:ext cx="4917790" cy="3236495"/>
            <a:chOff x="8742505" y="2338518"/>
            <a:chExt cx="4917790" cy="3236495"/>
          </a:xfrm>
        </p:grpSpPr>
        <p:pic>
          <p:nvPicPr>
            <p:cNvPr id="2" name="Picture 2">
              <a:extLst>
                <a:ext uri="{FF2B5EF4-FFF2-40B4-BE49-F238E27FC236}">
                  <a16:creationId xmlns:a16="http://schemas.microsoft.com/office/drawing/2014/main" id="{A2DF3AB5-6A92-CFFD-A5AF-4636F8BFA5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8742505" y="2338518"/>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09ADB2DB-9CAE-EFF7-65CC-02E1372212B3}"/>
                </a:ext>
              </a:extLst>
            </p:cNvPr>
            <p:cNvSpPr/>
            <p:nvPr/>
          </p:nvSpPr>
          <p:spPr>
            <a:xfrm>
              <a:off x="10138979" y="2373773"/>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 name="Oval 3">
              <a:extLst>
                <a:ext uri="{FF2B5EF4-FFF2-40B4-BE49-F238E27FC236}">
                  <a16:creationId xmlns:a16="http://schemas.microsoft.com/office/drawing/2014/main" id="{67E116BF-677C-2B78-FF12-C80E63AC31BE}"/>
                </a:ext>
              </a:extLst>
            </p:cNvPr>
            <p:cNvSpPr/>
            <p:nvPr/>
          </p:nvSpPr>
          <p:spPr>
            <a:xfrm>
              <a:off x="11432677" y="241109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 name="Oval 4">
              <a:extLst>
                <a:ext uri="{FF2B5EF4-FFF2-40B4-BE49-F238E27FC236}">
                  <a16:creationId xmlns:a16="http://schemas.microsoft.com/office/drawing/2014/main" id="{FE4EB6D8-F8A8-AEAF-403C-492A5E897686}"/>
                </a:ext>
              </a:extLst>
            </p:cNvPr>
            <p:cNvSpPr/>
            <p:nvPr/>
          </p:nvSpPr>
          <p:spPr>
            <a:xfrm>
              <a:off x="10462715" y="3661982"/>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 name="Oval 5">
              <a:extLst>
                <a:ext uri="{FF2B5EF4-FFF2-40B4-BE49-F238E27FC236}">
                  <a16:creationId xmlns:a16="http://schemas.microsoft.com/office/drawing/2014/main" id="{7E3F71AE-A1F2-618F-C90D-FE58E86279AA}"/>
                </a:ext>
              </a:extLst>
            </p:cNvPr>
            <p:cNvSpPr/>
            <p:nvPr/>
          </p:nvSpPr>
          <p:spPr>
            <a:xfrm>
              <a:off x="12070267" y="4019069"/>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9" name="Oval 8">
              <a:extLst>
                <a:ext uri="{FF2B5EF4-FFF2-40B4-BE49-F238E27FC236}">
                  <a16:creationId xmlns:a16="http://schemas.microsoft.com/office/drawing/2014/main" id="{A47E4F0A-0539-AF18-F670-63906E9E193B}"/>
                </a:ext>
              </a:extLst>
            </p:cNvPr>
            <p:cNvSpPr/>
            <p:nvPr/>
          </p:nvSpPr>
          <p:spPr>
            <a:xfrm>
              <a:off x="12913134" y="2585260"/>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Oval 9">
              <a:extLst>
                <a:ext uri="{FF2B5EF4-FFF2-40B4-BE49-F238E27FC236}">
                  <a16:creationId xmlns:a16="http://schemas.microsoft.com/office/drawing/2014/main" id="{BE5CFEA0-41B8-BD50-02D0-D501D703CEA7}"/>
                </a:ext>
              </a:extLst>
            </p:cNvPr>
            <p:cNvSpPr/>
            <p:nvPr/>
          </p:nvSpPr>
          <p:spPr>
            <a:xfrm>
              <a:off x="12502583" y="506720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TotalTime>
  <Words>1336</Words>
  <Application>Microsoft Office PowerPoint</Application>
  <PresentationFormat>On-screen Show (4:3)</PresentationFormat>
  <Paragraphs>240</Paragraphs>
  <Slides>57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OpenSymbol</vt:lpstr>
      <vt:lpstr>Symbol</vt:lpstr>
      <vt:lpstr>Times</vt:lpstr>
      <vt:lpstr>Times New Roman</vt:lpstr>
      <vt:lpstr>Office Theme</vt:lpstr>
      <vt:lpstr>PowerPoint Presentation</vt:lpstr>
      <vt:lpstr>Question 223.14.1</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Cobra  Dane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233.14.5.5</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Question 223.14.7</vt:lpstr>
      <vt:lpstr>Fiber Optics</vt:lpstr>
      <vt:lpstr>Fiber Optics</vt:lpstr>
      <vt:lpstr>Fiber Optics, cont.</vt:lpstr>
      <vt:lpstr>Construction of an Optical Fiber</vt:lpstr>
      <vt:lpstr>Modern Hollow-Core Fibers</vt:lpstr>
      <vt:lpstr>Example: Fiber Lasers</vt:lpstr>
      <vt:lpstr>Question 223.14.8</vt:lpstr>
      <vt:lpstr>PowerPoint Presentation</vt:lpstr>
      <vt:lpstr>PowerPoint Presentation</vt:lpstr>
      <vt:lpstr>PowerPoint Presentation</vt:lpstr>
      <vt:lpstr>PowerPoint Presentation</vt:lpstr>
      <vt:lpstr>PowerPoint Presentation</vt:lpstr>
      <vt:lpstr>PowerPoint Presentation</vt:lpstr>
      <vt:lpstr>Question 223.14.9</vt:lpstr>
      <vt:lpstr>PowerPoint Presentation</vt:lpstr>
      <vt:lpstr>PowerPoint Presentation</vt:lpstr>
      <vt:lpstr>PowerPoint Presentation</vt:lpstr>
      <vt:lpstr>PowerPoint Presentation</vt:lpstr>
      <vt:lpstr>PowerPoint Presentation</vt:lpstr>
      <vt:lpstr>Question 14.10</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15</cp:revision>
  <dcterms:created xsi:type="dcterms:W3CDTF">2011-10-03T20:48:29Z</dcterms:created>
  <dcterms:modified xsi:type="dcterms:W3CDTF">2025-12-02T19:30:27Z</dcterms:modified>
</cp:coreProperties>
</file>